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9" r:id="rId9"/>
    <p:sldId id="263" r:id="rId10"/>
    <p:sldId id="264" r:id="rId11"/>
    <p:sldId id="267" r:id="rId12"/>
    <p:sldId id="265" r:id="rId13"/>
    <p:sldId id="266" r:id="rId14"/>
    <p:sldId id="268" r:id="rId15"/>
    <p:sldId id="270" r:id="rId16"/>
    <p:sldId id="273" r:id="rId17"/>
    <p:sldId id="271" r:id="rId18"/>
    <p:sldId id="272" r:id="rId19"/>
    <p:sldId id="274" r:id="rId20"/>
    <p:sldId id="275" r:id="rId21"/>
  </p:sldIdLst>
  <p:sldSz cx="6858000" cy="9906000" type="A4"/>
  <p:notesSz cx="6858000" cy="9144000"/>
  <p:embeddedFontLst>
    <p:embeddedFont>
      <p:font typeface="Calibri Light" panose="020F0302020204030204" pitchFamily="34" charset="0"/>
      <p:regular r:id="rId22"/>
      <p:italic r:id="rId23"/>
    </p:embeddedFont>
    <p:embeddedFont>
      <p:font typeface="B Zar" panose="00000400000000000000" pitchFamily="2" charset="-78"/>
      <p:regular r:id="rId24"/>
      <p:bold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B Mitra" panose="00000400000000000000" pitchFamily="2" charset="-78"/>
      <p:regular r:id="rId30"/>
      <p:bold r:id="rId31"/>
    </p:embeddedFont>
    <p:embeddedFont>
      <p:font typeface="IranNastaliq" panose="02020505000000020003" pitchFamily="18" charset="0"/>
      <p:regular r:id="rId32"/>
    </p:embeddedFont>
    <p:embeddedFont>
      <p:font typeface="IRANSans" panose="020B0604020202020204" charset="-78"/>
      <p:regular r:id="rId33"/>
      <p:bold r:id="rId34"/>
    </p:embeddedFont>
    <p:embeddedFont>
      <p:font typeface="B Titr" panose="00000700000000000000" pitchFamily="2" charset="-78"/>
      <p:bold r:id="rId35"/>
    </p:embeddedFont>
    <p:embeddedFont>
      <p:font typeface="B Nazanin" panose="00000400000000000000" pitchFamily="2" charset="-78"/>
      <p:regular r:id="rId36"/>
      <p:bold r:id="rId3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4" autoAdjust="0"/>
    <p:restoredTop sz="94660"/>
  </p:normalViewPr>
  <p:slideViewPr>
    <p:cSldViewPr snapToGrid="0">
      <p:cViewPr>
        <p:scale>
          <a:sx n="106" d="100"/>
          <a:sy n="106" d="100"/>
        </p:scale>
        <p:origin x="1104" y="-23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13.fntdata"/><Relationship Id="rId42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font" Target="fonts/font16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4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43" Type="http://schemas.openxmlformats.org/officeDocument/2006/relationships/customXml" Target="../customXml/item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80AE3-F060-44A1-84A2-A2CB3FDB8AD8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E9279-5342-4283-BA6B-22FA7F43F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82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80AE3-F060-44A1-84A2-A2CB3FDB8AD8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E9279-5342-4283-BA6B-22FA7F43F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66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80AE3-F060-44A1-84A2-A2CB3FDB8AD8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E9279-5342-4283-BA6B-22FA7F43F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177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80AE3-F060-44A1-84A2-A2CB3FDB8AD8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E9279-5342-4283-BA6B-22FA7F43F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63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80AE3-F060-44A1-84A2-A2CB3FDB8AD8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E9279-5342-4283-BA6B-22FA7F43F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93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80AE3-F060-44A1-84A2-A2CB3FDB8AD8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E9279-5342-4283-BA6B-22FA7F43F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9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80AE3-F060-44A1-84A2-A2CB3FDB8AD8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E9279-5342-4283-BA6B-22FA7F43F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92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80AE3-F060-44A1-84A2-A2CB3FDB8AD8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E9279-5342-4283-BA6B-22FA7F43F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217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80AE3-F060-44A1-84A2-A2CB3FDB8AD8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E9279-5342-4283-BA6B-22FA7F43F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09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80AE3-F060-44A1-84A2-A2CB3FDB8AD8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E9279-5342-4283-BA6B-22FA7F43F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60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80AE3-F060-44A1-84A2-A2CB3FDB8AD8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E9279-5342-4283-BA6B-22FA7F43F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207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80AE3-F060-44A1-84A2-A2CB3FDB8AD8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E9279-5342-4283-BA6B-22FA7F43F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833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700943" y="1988607"/>
            <a:ext cx="5441678" cy="4430697"/>
            <a:chOff x="6259344" y="1793119"/>
            <a:chExt cx="5441678" cy="443069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2279" y="2646445"/>
              <a:ext cx="1335808" cy="156573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8312280" y="4417590"/>
              <a:ext cx="16186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a-IR" sz="4800" dirty="0" smtClean="0">
                  <a:solidFill>
                    <a:srgbClr val="00B050"/>
                  </a:solidFill>
                  <a:latin typeface="IranNastaliq" panose="02020505000000020003" pitchFamily="18" charset="0"/>
                  <a:cs typeface="IranNastaliq" panose="02020505000000020003" pitchFamily="18" charset="0"/>
                </a:rPr>
                <a:t>دانشکده پزشکی</a:t>
              </a:r>
              <a:endParaRPr lang="en-US" sz="4800" dirty="0">
                <a:solidFill>
                  <a:srgbClr val="00B050"/>
                </a:solidFill>
                <a:latin typeface="IranNastaliq" panose="02020505000000020003" pitchFamily="18" charset="0"/>
                <a:cs typeface="IranNastaliq" panose="02020505000000020003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746662" y="5146598"/>
              <a:ext cx="230059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3200" dirty="0" smtClean="0">
                  <a:solidFill>
                    <a:srgbClr val="00B050"/>
                  </a:solidFill>
                  <a:latin typeface="IranNastaliq" panose="02020505000000020003" pitchFamily="18" charset="0"/>
                  <a:cs typeface="IranNastaliq" panose="02020505000000020003" pitchFamily="18" charset="0"/>
                </a:rPr>
                <a:t>گروه بهداشت  و پزشکی اجتماعی</a:t>
              </a:r>
              <a:br>
                <a:rPr lang="fa-IR" sz="3200" dirty="0" smtClean="0">
                  <a:solidFill>
                    <a:srgbClr val="00B050"/>
                  </a:solidFill>
                  <a:latin typeface="IranNastaliq" panose="02020505000000020003" pitchFamily="18" charset="0"/>
                  <a:cs typeface="IranNastaliq" panose="02020505000000020003" pitchFamily="18" charset="0"/>
                </a:rPr>
              </a:br>
              <a:endParaRPr lang="en-US" sz="3200" dirty="0">
                <a:solidFill>
                  <a:srgbClr val="00B050"/>
                </a:solidFill>
                <a:latin typeface="IranNastaliq" panose="02020505000000020003" pitchFamily="18" charset="0"/>
                <a:cs typeface="IranNastaliq" panose="02020505000000020003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259344" y="1793119"/>
              <a:ext cx="544167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rtl="1"/>
              <a:r>
                <a:rPr lang="fa-IR" sz="2800" dirty="0">
                  <a:solidFill>
                    <a:prstClr val="black"/>
                  </a:solidFill>
                  <a:cs typeface="B Titr" panose="00000700000000000000" pitchFamily="2" charset="-78"/>
                </a:rPr>
                <a:t>دفترچه ثبت </a:t>
              </a:r>
              <a:r>
                <a:rPr lang="fa-IR" sz="2800" dirty="0" err="1">
                  <a:solidFill>
                    <a:prstClr val="black"/>
                  </a:solidFill>
                  <a:cs typeface="B Titr" panose="00000700000000000000" pitchFamily="2" charset="-78"/>
                </a:rPr>
                <a:t>فعالیت‌های</a:t>
              </a:r>
              <a:r>
                <a:rPr lang="fa-IR" sz="2800" dirty="0">
                  <a:solidFill>
                    <a:prstClr val="black"/>
                  </a:solidFill>
                  <a:cs typeface="B Titr" panose="00000700000000000000" pitchFamily="2" charset="-78"/>
                </a:rPr>
                <a:t> </a:t>
              </a:r>
              <a:r>
                <a:rPr lang="fa-IR" sz="2800" dirty="0" smtClean="0">
                  <a:solidFill>
                    <a:prstClr val="black"/>
                  </a:solidFill>
                  <a:cs typeface="B Titr" panose="00000700000000000000" pitchFamily="2" charset="-78"/>
                </a:rPr>
                <a:t>کارآموزان</a:t>
              </a:r>
              <a:endParaRPr lang="en-US" sz="2800" dirty="0">
                <a:solidFill>
                  <a:prstClr val="black"/>
                </a:solidFill>
                <a:cs typeface="B Titr" panose="00000700000000000000" pitchFamily="2" charset="-78"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198779" y="205409"/>
            <a:ext cx="6460435" cy="6936975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52450" y="8062527"/>
            <a:ext cx="5775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b="1" dirty="0" smtClean="0">
                <a:cs typeface="B Nazanin" panose="00000400000000000000" pitchFamily="2" charset="-78"/>
              </a:rPr>
              <a:t>نام و نام خانوادگی کارآموز</a:t>
            </a:r>
            <a:r>
              <a:rPr lang="fa-IR" b="1" dirty="0" smtClean="0">
                <a:cs typeface="B Nazanin" panose="00000400000000000000" pitchFamily="2" charset="-78"/>
              </a:rPr>
              <a:t>:</a:t>
            </a:r>
            <a:r>
              <a:rPr lang="en-US" b="1" dirty="0" smtClean="0">
                <a:cs typeface="B Nazanin" panose="00000400000000000000" pitchFamily="2" charset="-78"/>
              </a:rPr>
              <a:t> </a:t>
            </a:r>
            <a:endParaRPr lang="fa-IR" b="1" dirty="0" smtClean="0">
              <a:cs typeface="B Nazanin" panose="00000400000000000000" pitchFamily="2" charset="-78"/>
            </a:endParaRPr>
          </a:p>
          <a:p>
            <a:pPr algn="r" rtl="1"/>
            <a:endParaRPr lang="fa-IR" b="1" dirty="0" smtClean="0">
              <a:cs typeface="B Nazanin" panose="00000400000000000000" pitchFamily="2" charset="-78"/>
            </a:endParaRPr>
          </a:p>
          <a:p>
            <a:pPr algn="r" rtl="1"/>
            <a:r>
              <a:rPr lang="fa-IR" b="1" dirty="0" smtClean="0">
                <a:cs typeface="B Nazanin" panose="00000400000000000000" pitchFamily="2" charset="-78"/>
              </a:rPr>
              <a:t>تاریخ کارآموزی: 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91565" y="7438231"/>
            <a:ext cx="6460435" cy="2171923"/>
          </a:xfrm>
          <a:prstGeom prst="roundRect">
            <a:avLst>
              <a:gd name="adj" fmla="val 1161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218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98779" y="205409"/>
            <a:ext cx="6460435" cy="9495182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08891" y="486344"/>
            <a:ext cx="1983100" cy="6229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136109"/>
              </p:ext>
            </p:extLst>
          </p:nvPr>
        </p:nvGraphicFramePr>
        <p:xfrm>
          <a:off x="508892" y="1336433"/>
          <a:ext cx="5840208" cy="8046718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{5C22544A-7EE6-4342-B048-85BDC9FD1C3A}</a:tableStyleId>
              </a:tblPr>
              <a:tblGrid>
                <a:gridCol w="2784724">
                  <a:extLst>
                    <a:ext uri="{9D8B030D-6E8A-4147-A177-3AD203B41FA5}">
                      <a16:colId xmlns:a16="http://schemas.microsoft.com/office/drawing/2014/main" val="2628537385"/>
                    </a:ext>
                  </a:extLst>
                </a:gridCol>
                <a:gridCol w="471089">
                  <a:extLst>
                    <a:ext uri="{9D8B030D-6E8A-4147-A177-3AD203B41FA5}">
                      <a16:colId xmlns:a16="http://schemas.microsoft.com/office/drawing/2014/main" val="1044835163"/>
                    </a:ext>
                  </a:extLst>
                </a:gridCol>
                <a:gridCol w="512054">
                  <a:extLst>
                    <a:ext uri="{9D8B030D-6E8A-4147-A177-3AD203B41FA5}">
                      <a16:colId xmlns:a16="http://schemas.microsoft.com/office/drawing/2014/main" val="3953106865"/>
                    </a:ext>
                  </a:extLst>
                </a:gridCol>
                <a:gridCol w="2072341">
                  <a:extLst>
                    <a:ext uri="{9D8B030D-6E8A-4147-A177-3AD203B41FA5}">
                      <a16:colId xmlns:a16="http://schemas.microsoft.com/office/drawing/2014/main" val="2826459039"/>
                    </a:ext>
                  </a:extLst>
                </a:gridCol>
              </a:tblGrid>
              <a:tr h="36847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فعالیت دانشجو در عرصه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عدم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ملاحظات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8352047"/>
                  </a:ext>
                </a:extLst>
              </a:tr>
              <a:tr h="50514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تعيين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تعداد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رابطين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بهداشت تحت پوشش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مركز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67306"/>
                  </a:ext>
                </a:extLst>
              </a:tr>
              <a:tr h="50514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حداقل 5 پرونده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رابطين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در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زمينه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تعداد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گزارش‌هاي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وقايع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جمعيتي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594338"/>
                  </a:ext>
                </a:extLst>
              </a:tr>
              <a:tr h="50514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حداقل 5 پرونده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رابطين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در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زمينه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پيگيري‌هاي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بهداشتي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انجام شده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283300"/>
                  </a:ext>
                </a:extLst>
              </a:tr>
              <a:tr h="50514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 حداقل 5 پرونده رابطين در زمينه تعداد گزارش‌هاي مشكلات بهداشتي از محله‌ها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01429"/>
                  </a:ext>
                </a:extLst>
              </a:tr>
              <a:tr h="50514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تعيين فعاليت‌هاي آموزشي هفتگي رابطين بهداشت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855538"/>
                  </a:ext>
                </a:extLst>
              </a:tr>
              <a:tr h="50514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پيگيري برنامه‌هاي هفتگي موجود در مركز براي آموزش رابطين بهداشت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48550"/>
                  </a:ext>
                </a:extLst>
              </a:tr>
              <a:tr h="50514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همكاري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در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اجراي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آموزش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رابطين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(حداقل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يك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مورد)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752682"/>
                  </a:ext>
                </a:extLst>
              </a:tr>
              <a:tr h="50514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تهيه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ليست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كتابهاي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آموزشي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رابطين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بهداشت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640585"/>
                  </a:ext>
                </a:extLst>
              </a:tr>
              <a:tr h="50514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اجراي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حداقل 5 مورد آموزش چهره به چهره از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فرصت‌هاي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آموزشي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7903021"/>
                  </a:ext>
                </a:extLst>
              </a:tr>
              <a:tr h="40411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تعيين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نياز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آموزشي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همگاني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براساس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ليست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مشكلات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بهداشتي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836202"/>
                  </a:ext>
                </a:extLst>
              </a:tr>
              <a:tr h="20205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طراحي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اوليه برنامه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آموزشي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579538"/>
                  </a:ext>
                </a:extLst>
              </a:tr>
              <a:tr h="50514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اجراي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حداقل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يك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برنامه آموزش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گروهي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از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فرصت‌هاي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آموزشي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493242"/>
                  </a:ext>
                </a:extLst>
              </a:tr>
              <a:tr h="30308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گزارش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اجراي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برنامه آموزش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همگاني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1104895"/>
                  </a:ext>
                </a:extLst>
              </a:tr>
              <a:tr h="606176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تهيه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ليستي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از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فعاليتهاي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آموزشي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مركز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بهداشتي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درماني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از نظر موضوع و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جمعيت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هدف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146506"/>
                  </a:ext>
                </a:extLst>
              </a:tr>
              <a:tr h="606176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تهيه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ليستي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از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فعاليتهاي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آموزشي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خانه بهداشت از نظر موضوع آموزش و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جمعيت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هدف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5040574"/>
                  </a:ext>
                </a:extLst>
              </a:tr>
              <a:tr h="50514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تهيه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ليستي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از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كلاسهاي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آموزشي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برگزار شده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بهورزان در سال گذشته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1231570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244036" y="689904"/>
            <a:ext cx="2105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a-IR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آشنایی با واحد آموزش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9062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98779" y="205409"/>
            <a:ext cx="6460435" cy="9495182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08891" y="486344"/>
            <a:ext cx="1983100" cy="6229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950504"/>
              </p:ext>
            </p:extLst>
          </p:nvPr>
        </p:nvGraphicFramePr>
        <p:xfrm>
          <a:off x="508892" y="1336433"/>
          <a:ext cx="5840208" cy="7433496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{5C22544A-7EE6-4342-B048-85BDC9FD1C3A}</a:tableStyleId>
              </a:tblPr>
              <a:tblGrid>
                <a:gridCol w="2784724">
                  <a:extLst>
                    <a:ext uri="{9D8B030D-6E8A-4147-A177-3AD203B41FA5}">
                      <a16:colId xmlns:a16="http://schemas.microsoft.com/office/drawing/2014/main" val="2628537385"/>
                    </a:ext>
                  </a:extLst>
                </a:gridCol>
                <a:gridCol w="471089">
                  <a:extLst>
                    <a:ext uri="{9D8B030D-6E8A-4147-A177-3AD203B41FA5}">
                      <a16:colId xmlns:a16="http://schemas.microsoft.com/office/drawing/2014/main" val="1044835163"/>
                    </a:ext>
                  </a:extLst>
                </a:gridCol>
                <a:gridCol w="512054">
                  <a:extLst>
                    <a:ext uri="{9D8B030D-6E8A-4147-A177-3AD203B41FA5}">
                      <a16:colId xmlns:a16="http://schemas.microsoft.com/office/drawing/2014/main" val="3953106865"/>
                    </a:ext>
                  </a:extLst>
                </a:gridCol>
                <a:gridCol w="2072341">
                  <a:extLst>
                    <a:ext uri="{9D8B030D-6E8A-4147-A177-3AD203B41FA5}">
                      <a16:colId xmlns:a16="http://schemas.microsoft.com/office/drawing/2014/main" val="2826459039"/>
                    </a:ext>
                  </a:extLst>
                </a:gridCol>
              </a:tblGrid>
              <a:tr h="52219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فعالیت دانشجو در عرصه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عدم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ملاحظات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8352047"/>
                  </a:ext>
                </a:extLst>
              </a:tr>
              <a:tr h="78328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استخراج پنج مورد از شايعترين بيماريهاي واگير از دفتر ثبت بيماريها ومقایسه با آمار کشوری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67306"/>
                  </a:ext>
                </a:extLst>
              </a:tr>
              <a:tr h="61816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استخراج پنج مورد از شايعترين بيماريهاي غير واگير از دفتر ثبت بيماريها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594338"/>
                  </a:ext>
                </a:extLst>
              </a:tr>
              <a:tr h="78328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تهيه ليست 10 مورد از بيماريهاي واگير ثبت شده در دفتر ثبت نام بيماران و نحوه تكميل فرم بررسي آنان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283300"/>
                  </a:ext>
                </a:extLst>
              </a:tr>
              <a:tr h="61816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 فرم پيگيري بيماريها در 10 پرونده خانوار و ثبت نكات مهم آن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01429"/>
                  </a:ext>
                </a:extLst>
              </a:tr>
              <a:tr h="61816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 10 پرونده و آگاهي از وضعيت مراقبت بيماران مبتلا به ديابت و فشار خون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855538"/>
                  </a:ext>
                </a:extLst>
              </a:tr>
              <a:tr h="78328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تهيه ليست بيماريهاي لازم الاعلام گزارش تلفني انجام شده وبررسی موارد بروز وچگونگی گزارش آن 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48550"/>
                  </a:ext>
                </a:extLst>
              </a:tr>
              <a:tr h="78328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استخراج تعداد نمونه‌هاي گرفته شده طي 6 ماه گذشته براي كشف موارد مالاريا، سل و التور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752682"/>
                  </a:ext>
                </a:extLst>
              </a:tr>
              <a:tr h="78328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مشاركت در مراحل بيماريابي يك مورد مشكوك به مالاريا و سل و التور تهيه گزارش آن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640585"/>
                  </a:ext>
                </a:extLst>
              </a:tr>
              <a:tr h="61816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 وضعيت مراقبت بيماريهاي با گزارش تلفني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7903021"/>
                  </a:ext>
                </a:extLst>
              </a:tr>
              <a:tr h="52219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 وضعيت مراقبت تمام زوج مينورهاي ناقل و مشكوك تالاسمي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836202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244036" y="689904"/>
            <a:ext cx="2105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a-IR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آشنایی با واحد آموزش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59475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98779" y="205409"/>
            <a:ext cx="6460435" cy="9495182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08891" y="486344"/>
            <a:ext cx="1983100" cy="6229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728534"/>
              </p:ext>
            </p:extLst>
          </p:nvPr>
        </p:nvGraphicFramePr>
        <p:xfrm>
          <a:off x="508892" y="1336433"/>
          <a:ext cx="5840208" cy="8117495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{5C22544A-7EE6-4342-B048-85BDC9FD1C3A}</a:tableStyleId>
              </a:tblPr>
              <a:tblGrid>
                <a:gridCol w="2784724">
                  <a:extLst>
                    <a:ext uri="{9D8B030D-6E8A-4147-A177-3AD203B41FA5}">
                      <a16:colId xmlns:a16="http://schemas.microsoft.com/office/drawing/2014/main" val="2628537385"/>
                    </a:ext>
                  </a:extLst>
                </a:gridCol>
                <a:gridCol w="471089">
                  <a:extLst>
                    <a:ext uri="{9D8B030D-6E8A-4147-A177-3AD203B41FA5}">
                      <a16:colId xmlns:a16="http://schemas.microsoft.com/office/drawing/2014/main" val="1044835163"/>
                    </a:ext>
                  </a:extLst>
                </a:gridCol>
                <a:gridCol w="512054">
                  <a:extLst>
                    <a:ext uri="{9D8B030D-6E8A-4147-A177-3AD203B41FA5}">
                      <a16:colId xmlns:a16="http://schemas.microsoft.com/office/drawing/2014/main" val="3953106865"/>
                    </a:ext>
                  </a:extLst>
                </a:gridCol>
                <a:gridCol w="2072341">
                  <a:extLst>
                    <a:ext uri="{9D8B030D-6E8A-4147-A177-3AD203B41FA5}">
                      <a16:colId xmlns:a16="http://schemas.microsoft.com/office/drawing/2014/main" val="2826459039"/>
                    </a:ext>
                  </a:extLst>
                </a:gridCol>
              </a:tblGrid>
              <a:tr h="39221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فعالیت دانشجو در عرصه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عدم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ملاحظات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8352047"/>
                  </a:ext>
                </a:extLst>
              </a:tr>
              <a:tr h="53769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مصاحبه و تشكيل پرونده براي يك مادر باردار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67306"/>
                  </a:ext>
                </a:extLst>
              </a:tr>
              <a:tr h="53769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معاينه باليني يك ماد باردار و ثبت در پرونده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594338"/>
                  </a:ext>
                </a:extLst>
              </a:tr>
              <a:tr h="53769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آموزش و مشاوره يك مادر باردار و ثبت در پرونده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283300"/>
                  </a:ext>
                </a:extLst>
              </a:tr>
              <a:tr h="53769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مشاركت در ثبت اطلاعات مربوط به ايمن‌سازي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01429"/>
                  </a:ext>
                </a:extLst>
              </a:tr>
              <a:tr h="53769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تجويز مكمل‌هاي غذايي به يك مادر باردار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855538"/>
                  </a:ext>
                </a:extLst>
              </a:tr>
              <a:tr h="53769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مصاحبه و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معاينه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و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تشكيل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پرونده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براي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يك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مادر تازه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زايمان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كرده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48550"/>
                  </a:ext>
                </a:extLst>
              </a:tr>
              <a:tr h="53769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 5 پرونده مادر تازه زايمان كرده و گزارش وضعيت ثبت مراقبت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752682"/>
                  </a:ext>
                </a:extLst>
              </a:tr>
              <a:tr h="53769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مشخص كردن همه موارد مراقبت ويژه بارداري در خانه بهداشت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640585"/>
                  </a:ext>
                </a:extLst>
              </a:tr>
              <a:tr h="53769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اقدامات انجام شده مراقبت ويژه بارداري براي 5 مادر باردار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7903021"/>
                  </a:ext>
                </a:extLst>
              </a:tr>
              <a:tr h="43015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 مراقبت‌ دهان و دندان در افراد فوق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836202"/>
                  </a:ext>
                </a:extLst>
              </a:tr>
              <a:tr h="30333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شناسايي زنان واجد شرايط تنظيم خانواده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579538"/>
                  </a:ext>
                </a:extLst>
              </a:tr>
              <a:tr h="53769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گرفتن شرح حال مراجعه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كنندگان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493242"/>
                  </a:ext>
                </a:extLst>
              </a:tr>
              <a:tr h="324436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تعيين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گروه </a:t>
                      </a:r>
                      <a:r>
                        <a:rPr lang="fa-IR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آسيب‌پذير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1104895"/>
                  </a:ext>
                </a:extLst>
              </a:tr>
              <a:tr h="64522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 حداقل 5 مورد معاينه مراجعه‌كنندگان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146506"/>
                  </a:ext>
                </a:extLst>
              </a:tr>
              <a:tr h="64522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ارجاع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براي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پاپ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اسمير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در افراد فوق در صورت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نياز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5040574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671764" y="689904"/>
            <a:ext cx="26773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a-IR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آشنایی با واحد </a:t>
            </a:r>
            <a:r>
              <a:rPr lang="fa-IR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مراقبین</a:t>
            </a:r>
            <a:r>
              <a:rPr lang="fa-IR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 سلامت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04851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98779" y="205409"/>
            <a:ext cx="6460435" cy="9495182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08891" y="486344"/>
            <a:ext cx="1983100" cy="6229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273237"/>
              </p:ext>
            </p:extLst>
          </p:nvPr>
        </p:nvGraphicFramePr>
        <p:xfrm>
          <a:off x="508892" y="1336433"/>
          <a:ext cx="5840208" cy="8096006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{5C22544A-7EE6-4342-B048-85BDC9FD1C3A}</a:tableStyleId>
              </a:tblPr>
              <a:tblGrid>
                <a:gridCol w="2784724">
                  <a:extLst>
                    <a:ext uri="{9D8B030D-6E8A-4147-A177-3AD203B41FA5}">
                      <a16:colId xmlns:a16="http://schemas.microsoft.com/office/drawing/2014/main" val="2628537385"/>
                    </a:ext>
                  </a:extLst>
                </a:gridCol>
                <a:gridCol w="471089">
                  <a:extLst>
                    <a:ext uri="{9D8B030D-6E8A-4147-A177-3AD203B41FA5}">
                      <a16:colId xmlns:a16="http://schemas.microsoft.com/office/drawing/2014/main" val="1044835163"/>
                    </a:ext>
                  </a:extLst>
                </a:gridCol>
                <a:gridCol w="512054">
                  <a:extLst>
                    <a:ext uri="{9D8B030D-6E8A-4147-A177-3AD203B41FA5}">
                      <a16:colId xmlns:a16="http://schemas.microsoft.com/office/drawing/2014/main" val="3953106865"/>
                    </a:ext>
                  </a:extLst>
                </a:gridCol>
                <a:gridCol w="2072341">
                  <a:extLst>
                    <a:ext uri="{9D8B030D-6E8A-4147-A177-3AD203B41FA5}">
                      <a16:colId xmlns:a16="http://schemas.microsoft.com/office/drawing/2014/main" val="2826459039"/>
                    </a:ext>
                  </a:extLst>
                </a:gridCol>
              </a:tblGrid>
              <a:tr h="36015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فعالیت دانشجو در عرصه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عدم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ملاحظات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8352047"/>
                  </a:ext>
                </a:extLst>
              </a:tr>
              <a:tr h="48135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آموزش ومشاوره  براي استفاده از وسايل در افراد فوق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67306"/>
                  </a:ext>
                </a:extLst>
              </a:tr>
              <a:tr h="48135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تعيين درصد فراواني پوشش وسايل مدرن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594338"/>
                  </a:ext>
                </a:extLst>
              </a:tr>
              <a:tr h="48135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تعيين درصد فراواني استفاده از روشها به تفكيك انواع آن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283300"/>
                  </a:ext>
                </a:extLst>
              </a:tr>
              <a:tr h="48135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تعيين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درصد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فراواني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استفاده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كنندگان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به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تفكيك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سن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01429"/>
                  </a:ext>
                </a:extLst>
              </a:tr>
              <a:tr h="54023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ارزيابي، طبقه‌بندي، تشخيص و درمان حداقل 5 كودك بيمارمبتلا به اسهال وعفونتهای تنفسی دو ماهه تا 5 ساله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855538"/>
                  </a:ext>
                </a:extLst>
              </a:tr>
              <a:tr h="48135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ارزيابي، طبقه‌بندي، تشخيص و درمان حداقل 2 كودك زير دو ماه بيمار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48550"/>
                  </a:ext>
                </a:extLst>
              </a:tr>
              <a:tr h="48135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 5 فرم ثبت كودك بيمار دو ماهه تا 5 ساله تكميل شده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752682"/>
                  </a:ext>
                </a:extLst>
              </a:tr>
              <a:tr h="48135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 5 فرم ثبت كودك بيمار زير دو ماهه تكميل شده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640585"/>
                  </a:ext>
                </a:extLst>
              </a:tr>
              <a:tr h="48135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تكميل فرمهاي پايش مانا براي حداقل 2 نفر از گيرندگان خدمت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7903021"/>
                  </a:ext>
                </a:extLst>
              </a:tr>
              <a:tr h="38507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تهيه ليست بيماريهاي تحت پوشش برنامه گسترش ايمن‌سازي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836202"/>
                  </a:ext>
                </a:extLst>
              </a:tr>
              <a:tr h="36015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استخراج 5 مورد از نكات مهم مندرج در كتاب برنامه و راهنماي ايمن‌سازي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579538"/>
                  </a:ext>
                </a:extLst>
              </a:tr>
              <a:tr h="48135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تهيه ليست مشكلات واكسيناسيون نوزادان  مصاحبه با 5 مادر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493242"/>
                  </a:ext>
                </a:extLst>
              </a:tr>
              <a:tr h="36015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ثبت دامنه نوسانات درجه حرارتي يخچال واكسن در 4 روز متوالي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1104895"/>
                  </a:ext>
                </a:extLst>
              </a:tr>
              <a:tr h="57761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كنترل ميزان برفك قسمت فوقاني يخچال واكسن و گزارش مقدار آن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146506"/>
                  </a:ext>
                </a:extLst>
              </a:tr>
              <a:tr h="57761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تاريخ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تزريق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واكسن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مربوط به 10 خانوار از پرونده خانوار و گزارش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اشكالات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آن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5040574"/>
                  </a:ext>
                </a:extLst>
              </a:tr>
              <a:tr h="57761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ثبت و گزارش حداقل 2 مورد عارضه </a:t>
                      </a:r>
                      <a:r>
                        <a:rPr lang="fa-IR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ناشي</a:t>
                      </a:r>
                      <a:r>
                        <a:rPr lang="fa-IR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از </a:t>
                      </a:r>
                      <a:r>
                        <a:rPr lang="fa-IR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واكسن</a:t>
                      </a:r>
                      <a:r>
                        <a:rPr lang="fa-IR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در طول دوره </a:t>
                      </a:r>
                      <a:r>
                        <a:rPr lang="fa-IR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كارآموزي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4086887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671764" y="689904"/>
            <a:ext cx="26773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a-IR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آشنایی با واحد </a:t>
            </a:r>
            <a:r>
              <a:rPr lang="fa-IR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مراقبین</a:t>
            </a:r>
            <a:r>
              <a:rPr lang="fa-IR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 سلامت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0587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98779" y="205409"/>
            <a:ext cx="6460435" cy="4767229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08891" y="486344"/>
            <a:ext cx="1983100" cy="6229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380291" y="689904"/>
            <a:ext cx="1968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a-IR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آشنایی با واحد پزشک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8890" y="1095846"/>
            <a:ext cx="598247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1600" b="1" dirty="0">
                <a:cs typeface="B Nazanin" panose="00000400000000000000" pitchFamily="2" charset="-78"/>
              </a:rPr>
              <a:t>شرح وظایف پزشک در تیم </a:t>
            </a:r>
            <a:r>
              <a:rPr lang="fa-IR" sz="1600" b="1" dirty="0" smtClean="0">
                <a:cs typeface="B Nazanin" panose="00000400000000000000" pitchFamily="2" charset="-78"/>
              </a:rPr>
              <a:t>سلامت</a:t>
            </a:r>
            <a:r>
              <a:rPr lang="en-US" sz="1600" b="1" dirty="0" smtClean="0">
                <a:cs typeface="B Nazanin" panose="00000400000000000000" pitchFamily="2" charset="-78"/>
              </a:rPr>
              <a:t>:</a:t>
            </a:r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r>
              <a:rPr lang="fa-IR" sz="1400" dirty="0" smtClean="0">
                <a:cs typeface="B Nazanin" panose="00000400000000000000" pitchFamily="2" charset="-78"/>
              </a:rPr>
              <a:t>1- شناسایی </a:t>
            </a:r>
            <a:r>
              <a:rPr lang="fa-IR" sz="1400" dirty="0">
                <a:cs typeface="B Nazanin" panose="00000400000000000000" pitchFamily="2" charset="-78"/>
              </a:rPr>
              <a:t>محیط جغرافیایی محل </a:t>
            </a:r>
            <a:r>
              <a:rPr lang="fa-IR" sz="1400" dirty="0" smtClean="0">
                <a:cs typeface="B Nazanin" panose="00000400000000000000" pitchFamily="2" charset="-78"/>
              </a:rPr>
              <a:t>خدمت</a:t>
            </a:r>
          </a:p>
          <a:p>
            <a:pPr algn="r" rtl="1"/>
            <a:r>
              <a:rPr lang="fa-IR" sz="1400" dirty="0" smtClean="0">
                <a:cs typeface="B Nazanin" panose="00000400000000000000" pitchFamily="2" charset="-78"/>
              </a:rPr>
              <a:t>2- شناسایی </a:t>
            </a:r>
            <a:r>
              <a:rPr lang="fa-IR" sz="1400" dirty="0">
                <a:cs typeface="B Nazanin" panose="00000400000000000000" pitchFamily="2" charset="-78"/>
              </a:rPr>
              <a:t>جمعیت تحت پوشش از نظر تعداد نفرات به تفکیک سن و جنس</a:t>
            </a:r>
          </a:p>
          <a:p>
            <a:pPr algn="r" rtl="1"/>
            <a:r>
              <a:rPr lang="fa-IR" sz="1400" dirty="0" smtClean="0">
                <a:cs typeface="B Nazanin" panose="00000400000000000000" pitchFamily="2" charset="-78"/>
              </a:rPr>
              <a:t>3- مدیریت </a:t>
            </a:r>
            <a:r>
              <a:rPr lang="fa-IR" sz="1400" dirty="0">
                <a:cs typeface="B Nazanin" panose="00000400000000000000" pitchFamily="2" charset="-78"/>
              </a:rPr>
              <a:t>سلامت در جمعیت تحت پوشش</a:t>
            </a:r>
          </a:p>
          <a:p>
            <a:pPr algn="r" rtl="1"/>
            <a:r>
              <a:rPr lang="fa-IR" sz="1400" dirty="0" smtClean="0">
                <a:cs typeface="B Nazanin" panose="00000400000000000000" pitchFamily="2" charset="-78"/>
              </a:rPr>
              <a:t>4- آموزش </a:t>
            </a:r>
            <a:r>
              <a:rPr lang="fa-IR" sz="1400" dirty="0">
                <a:cs typeface="B Nazanin" panose="00000400000000000000" pitchFamily="2" charset="-78"/>
              </a:rPr>
              <a:t>و </a:t>
            </a:r>
            <a:r>
              <a:rPr lang="fa-IR" sz="1400" dirty="0" err="1">
                <a:cs typeface="B Nazanin" panose="00000400000000000000" pitchFamily="2" charset="-78"/>
              </a:rPr>
              <a:t>ارتقاي</a:t>
            </a:r>
            <a:r>
              <a:rPr lang="fa-IR" sz="1400" dirty="0">
                <a:cs typeface="B Nazanin" panose="00000400000000000000" pitchFamily="2" charset="-78"/>
              </a:rPr>
              <a:t> سلامت</a:t>
            </a:r>
          </a:p>
          <a:p>
            <a:pPr algn="r" rtl="1"/>
            <a:r>
              <a:rPr lang="fa-IR" sz="1400" dirty="0" smtClean="0">
                <a:cs typeface="B Nazanin" panose="00000400000000000000" pitchFamily="2" charset="-78"/>
              </a:rPr>
              <a:t>5- </a:t>
            </a:r>
            <a:r>
              <a:rPr lang="fa-IR" sz="1400" dirty="0" err="1" smtClean="0">
                <a:cs typeface="B Nazanin" panose="00000400000000000000" pitchFamily="2" charset="-78"/>
              </a:rPr>
              <a:t>هماهنگی‌هاي</a:t>
            </a:r>
            <a:r>
              <a:rPr lang="fa-IR" sz="1400" dirty="0" smtClean="0">
                <a:cs typeface="B Nazanin" panose="00000400000000000000" pitchFamily="2" charset="-78"/>
              </a:rPr>
              <a:t> </a:t>
            </a:r>
            <a:r>
              <a:rPr lang="fa-IR" sz="1400" dirty="0">
                <a:cs typeface="B Nazanin" panose="00000400000000000000" pitchFamily="2" charset="-78"/>
              </a:rPr>
              <a:t>درون بخشی و برون بخشی</a:t>
            </a:r>
          </a:p>
          <a:p>
            <a:pPr algn="r" rtl="1"/>
            <a:r>
              <a:rPr lang="fa-IR" sz="1400" dirty="0" smtClean="0">
                <a:cs typeface="B Nazanin" panose="00000400000000000000" pitchFamily="2" charset="-78"/>
              </a:rPr>
              <a:t>6- مراقبت </a:t>
            </a:r>
            <a:r>
              <a:rPr lang="fa-IR" sz="1400" dirty="0">
                <a:cs typeface="B Nazanin" panose="00000400000000000000" pitchFamily="2" charset="-78"/>
              </a:rPr>
              <a:t>از جامعه تحت پوشش بر اساس </a:t>
            </a:r>
            <a:r>
              <a:rPr lang="fa-IR" sz="1400" dirty="0" err="1" smtClean="0">
                <a:cs typeface="B Nazanin" panose="00000400000000000000" pitchFamily="2" charset="-78"/>
              </a:rPr>
              <a:t>گروه‌هاي</a:t>
            </a:r>
            <a:r>
              <a:rPr lang="fa-IR" sz="1400" dirty="0" smtClean="0">
                <a:cs typeface="B Nazanin" panose="00000400000000000000" pitchFamily="2" charset="-78"/>
              </a:rPr>
              <a:t> </a:t>
            </a:r>
            <a:r>
              <a:rPr lang="fa-IR" sz="1400" dirty="0">
                <a:cs typeface="B Nazanin" panose="00000400000000000000" pitchFamily="2" charset="-78"/>
              </a:rPr>
              <a:t>هدف تعیین شده و </a:t>
            </a:r>
            <a:r>
              <a:rPr lang="fa-IR" sz="1400" dirty="0" err="1">
                <a:cs typeface="B Nazanin" panose="00000400000000000000" pitchFamily="2" charset="-78"/>
              </a:rPr>
              <a:t>اجراي</a:t>
            </a:r>
            <a:r>
              <a:rPr lang="fa-IR" sz="1400" dirty="0">
                <a:cs typeface="B Nazanin" panose="00000400000000000000" pitchFamily="2" charset="-78"/>
              </a:rPr>
              <a:t> </a:t>
            </a:r>
            <a:r>
              <a:rPr lang="fa-IR" sz="1400" dirty="0" err="1" smtClean="0">
                <a:cs typeface="B Nazanin" panose="00000400000000000000" pitchFamily="2" charset="-78"/>
              </a:rPr>
              <a:t>برنامه‌هاي</a:t>
            </a:r>
            <a:r>
              <a:rPr lang="fa-IR" sz="1400" dirty="0" smtClean="0">
                <a:cs typeface="B Nazanin" panose="00000400000000000000" pitchFamily="2" charset="-78"/>
              </a:rPr>
              <a:t> </a:t>
            </a:r>
            <a:r>
              <a:rPr lang="fa-IR" sz="1400" dirty="0">
                <a:cs typeface="B Nazanin" panose="00000400000000000000" pitchFamily="2" charset="-78"/>
              </a:rPr>
              <a:t>سلامت تدوین و ابلاغ </a:t>
            </a:r>
            <a:r>
              <a:rPr lang="fa-IR" sz="1400" dirty="0" smtClean="0">
                <a:cs typeface="B Nazanin" panose="00000400000000000000" pitchFamily="2" charset="-78"/>
              </a:rPr>
              <a:t>شده در </a:t>
            </a:r>
            <a:r>
              <a:rPr lang="fa-IR" sz="1400" dirty="0">
                <a:cs typeface="B Nazanin" panose="00000400000000000000" pitchFamily="2" charset="-78"/>
              </a:rPr>
              <a:t>نظام ارائه خدمات سلامت</a:t>
            </a:r>
          </a:p>
          <a:p>
            <a:pPr algn="r" rtl="1"/>
            <a:r>
              <a:rPr lang="fa-IR" sz="1400" dirty="0" smtClean="0">
                <a:cs typeface="B Nazanin" panose="00000400000000000000" pitchFamily="2" charset="-78"/>
              </a:rPr>
              <a:t>7- پذیرش </a:t>
            </a:r>
            <a:r>
              <a:rPr lang="fa-IR" sz="1400" dirty="0">
                <a:cs typeface="B Nazanin" panose="00000400000000000000" pitchFamily="2" charset="-78"/>
              </a:rPr>
              <a:t>موارد ارجاعی و ارائه </a:t>
            </a:r>
            <a:r>
              <a:rPr lang="fa-IR" sz="1400" dirty="0" err="1">
                <a:cs typeface="B Nazanin" panose="00000400000000000000" pitchFamily="2" charset="-78"/>
              </a:rPr>
              <a:t>پسخوراند</a:t>
            </a:r>
            <a:r>
              <a:rPr lang="fa-IR" sz="1400" dirty="0"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cs typeface="B Nazanin" panose="00000400000000000000" pitchFamily="2" charset="-78"/>
              </a:rPr>
              <a:t>مناسب</a:t>
            </a:r>
          </a:p>
          <a:p>
            <a:pPr algn="r" rtl="1"/>
            <a:r>
              <a:rPr lang="fa-IR" sz="1400" dirty="0" smtClean="0">
                <a:cs typeface="B Nazanin" panose="00000400000000000000" pitchFamily="2" charset="-78"/>
              </a:rPr>
              <a:t>8- درمان </a:t>
            </a:r>
            <a:r>
              <a:rPr lang="fa-IR" sz="1400" dirty="0">
                <a:cs typeface="B Nazanin" panose="00000400000000000000" pitchFamily="2" charset="-78"/>
              </a:rPr>
              <a:t>اولیه و تدبیر </a:t>
            </a:r>
            <a:r>
              <a:rPr lang="fa-IR" sz="1400" dirty="0" err="1" smtClean="0">
                <a:cs typeface="B Nazanin" panose="00000400000000000000" pitchFamily="2" charset="-78"/>
              </a:rPr>
              <a:t>فوریت‌ها</a:t>
            </a:r>
            <a:endParaRPr lang="fa-IR" sz="1400" dirty="0">
              <a:cs typeface="B Nazanin" panose="00000400000000000000" pitchFamily="2" charset="-78"/>
            </a:endParaRPr>
          </a:p>
          <a:p>
            <a:pPr algn="r" rtl="1"/>
            <a:r>
              <a:rPr lang="fa-IR" sz="1400" dirty="0" smtClean="0">
                <a:cs typeface="B Nazanin" panose="00000400000000000000" pitchFamily="2" charset="-78"/>
              </a:rPr>
              <a:t>9- ارجاع </a:t>
            </a:r>
            <a:r>
              <a:rPr lang="fa-IR" sz="1400" dirty="0">
                <a:cs typeface="B Nazanin" panose="00000400000000000000" pitchFamily="2" charset="-78"/>
              </a:rPr>
              <a:t>مناسب و به موقع، </a:t>
            </a:r>
            <a:r>
              <a:rPr lang="fa-IR" sz="1400" dirty="0" err="1">
                <a:cs typeface="B Nazanin" panose="00000400000000000000" pitchFamily="2" charset="-78"/>
              </a:rPr>
              <a:t>پیگیري</a:t>
            </a:r>
            <a:r>
              <a:rPr lang="fa-IR" sz="1400" dirty="0">
                <a:cs typeface="B Nazanin" panose="00000400000000000000" pitchFamily="2" charset="-78"/>
              </a:rPr>
              <a:t> موارد ارجاع شده به سطح بالاتر و دریافت </a:t>
            </a:r>
            <a:r>
              <a:rPr lang="fa-IR" sz="1400" dirty="0" err="1">
                <a:cs typeface="B Nazanin" panose="00000400000000000000" pitchFamily="2" charset="-78"/>
              </a:rPr>
              <a:t>پسخوراند</a:t>
            </a:r>
            <a:r>
              <a:rPr lang="fa-IR" sz="1400" dirty="0">
                <a:cs typeface="B Nazanin" panose="00000400000000000000" pitchFamily="2" charset="-78"/>
              </a:rPr>
              <a:t> از سطح بالاتر</a:t>
            </a:r>
          </a:p>
          <a:p>
            <a:pPr algn="r" rtl="1"/>
            <a:r>
              <a:rPr lang="fa-IR" sz="1400" dirty="0" smtClean="0">
                <a:cs typeface="B Nazanin" panose="00000400000000000000" pitchFamily="2" charset="-78"/>
              </a:rPr>
              <a:t>10- انجام </a:t>
            </a:r>
            <a:r>
              <a:rPr lang="fa-IR" sz="1400" dirty="0">
                <a:cs typeface="B Nazanin" panose="00000400000000000000" pitchFamily="2" charset="-78"/>
              </a:rPr>
              <a:t>اقدامات مورد نیاز بر اساس </a:t>
            </a:r>
            <a:r>
              <a:rPr lang="fa-IR" sz="1400" dirty="0" err="1">
                <a:cs typeface="B Nazanin" panose="00000400000000000000" pitchFamily="2" charset="-78"/>
              </a:rPr>
              <a:t>پسخوراند</a:t>
            </a:r>
            <a:endParaRPr lang="fa-IR" sz="1400" dirty="0">
              <a:cs typeface="B Nazanin" panose="00000400000000000000" pitchFamily="2" charset="-78"/>
            </a:endParaRPr>
          </a:p>
          <a:p>
            <a:pPr algn="r" rtl="1"/>
            <a:r>
              <a:rPr lang="fa-IR" sz="1400" dirty="0" smtClean="0">
                <a:cs typeface="B Nazanin" panose="00000400000000000000" pitchFamily="2" charset="-78"/>
              </a:rPr>
              <a:t>11- ارزیابی </a:t>
            </a:r>
            <a:r>
              <a:rPr lang="fa-IR" sz="1400" dirty="0">
                <a:cs typeface="B Nazanin" panose="00000400000000000000" pitchFamily="2" charset="-78"/>
              </a:rPr>
              <a:t>خطر و ظرفیت پاسخ </a:t>
            </a:r>
            <a:r>
              <a:rPr lang="fa-IR" sz="1400" dirty="0" err="1">
                <a:cs typeface="B Nazanin" panose="00000400000000000000" pitchFamily="2" charset="-78"/>
              </a:rPr>
              <a:t>واحدهاي</a:t>
            </a:r>
            <a:r>
              <a:rPr lang="fa-IR" sz="1400" dirty="0">
                <a:cs typeface="B Nazanin" panose="00000400000000000000" pitchFamily="2" charset="-78"/>
              </a:rPr>
              <a:t> ارائه خدمات در مواقع بحران</a:t>
            </a:r>
          </a:p>
          <a:p>
            <a:pPr algn="r" rtl="1"/>
            <a:r>
              <a:rPr lang="fa-IR" sz="1400" dirty="0" smtClean="0">
                <a:cs typeface="B Nazanin" panose="00000400000000000000" pitchFamily="2" charset="-78"/>
              </a:rPr>
              <a:t>12- ارزیابی </a:t>
            </a:r>
            <a:r>
              <a:rPr lang="fa-IR" sz="1400" dirty="0">
                <a:cs typeface="B Nazanin" panose="00000400000000000000" pitchFamily="2" charset="-78"/>
              </a:rPr>
              <a:t>امنیت غذایی در جمعیت تحت پوشش و </a:t>
            </a:r>
            <a:r>
              <a:rPr lang="fa-IR" sz="1400" dirty="0" err="1">
                <a:cs typeface="B Nazanin" panose="00000400000000000000" pitchFamily="2" charset="-78"/>
              </a:rPr>
              <a:t>اجراي</a:t>
            </a:r>
            <a:r>
              <a:rPr lang="fa-IR" sz="1400" dirty="0">
                <a:cs typeface="B Nazanin" panose="00000400000000000000" pitchFamily="2" charset="-78"/>
              </a:rPr>
              <a:t> </a:t>
            </a:r>
            <a:r>
              <a:rPr lang="fa-IR" sz="1400" dirty="0" err="1">
                <a:cs typeface="B Nazanin" panose="00000400000000000000" pitchFamily="2" charset="-78"/>
              </a:rPr>
              <a:t>برنامههاي</a:t>
            </a:r>
            <a:r>
              <a:rPr lang="fa-IR" sz="1400" dirty="0">
                <a:cs typeface="B Nazanin" panose="00000400000000000000" pitchFamily="2" charset="-78"/>
              </a:rPr>
              <a:t> </a:t>
            </a:r>
            <a:r>
              <a:rPr lang="fa-IR" sz="1400" dirty="0" err="1">
                <a:cs typeface="B Nazanin" panose="00000400000000000000" pitchFamily="2" charset="-78"/>
              </a:rPr>
              <a:t>توانمندسازي</a:t>
            </a:r>
            <a:r>
              <a:rPr lang="fa-IR" sz="1400" dirty="0">
                <a:cs typeface="B Nazanin" panose="00000400000000000000" pitchFamily="2" charset="-78"/>
              </a:rPr>
              <a:t> مردم بر اساس </a:t>
            </a:r>
            <a:r>
              <a:rPr lang="fa-IR" sz="1400" dirty="0" err="1">
                <a:cs typeface="B Nazanin" panose="00000400000000000000" pitchFamily="2" charset="-78"/>
              </a:rPr>
              <a:t>ظرفیتهاي</a:t>
            </a:r>
            <a:r>
              <a:rPr lang="fa-IR" sz="1400" dirty="0"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cs typeface="B Nazanin" panose="00000400000000000000" pitchFamily="2" charset="-78"/>
              </a:rPr>
              <a:t>محلی</a:t>
            </a:r>
          </a:p>
          <a:p>
            <a:pPr algn="r" rtl="1"/>
            <a:r>
              <a:rPr lang="fa-IR" sz="1400" dirty="0" smtClean="0">
                <a:cs typeface="B Nazanin" panose="00000400000000000000" pitchFamily="2" charset="-78"/>
              </a:rPr>
              <a:t>13- نظارت بر عملکرد تیم سلامت</a:t>
            </a:r>
            <a:endParaRPr lang="fa-IR" sz="1400" dirty="0">
              <a:cs typeface="B Nazanin" panose="00000400000000000000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8779" y="5099189"/>
            <a:ext cx="6460435" cy="4552812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416682"/>
              </p:ext>
            </p:extLst>
          </p:nvPr>
        </p:nvGraphicFramePr>
        <p:xfrm>
          <a:off x="203240" y="5657991"/>
          <a:ext cx="6460434" cy="39837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7120">
                  <a:extLst>
                    <a:ext uri="{9D8B030D-6E8A-4147-A177-3AD203B41FA5}">
                      <a16:colId xmlns:a16="http://schemas.microsoft.com/office/drawing/2014/main" val="4227855244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823634583"/>
                    </a:ext>
                  </a:extLst>
                </a:gridCol>
                <a:gridCol w="2722214">
                  <a:extLst>
                    <a:ext uri="{9D8B030D-6E8A-4147-A177-3AD203B41FA5}">
                      <a16:colId xmlns:a16="http://schemas.microsoft.com/office/drawing/2014/main" val="2354068446"/>
                    </a:ext>
                  </a:extLst>
                </a:gridCol>
              </a:tblGrid>
              <a:tr h="569101">
                <a:tc>
                  <a:txBody>
                    <a:bodyPr/>
                    <a:lstStyle/>
                    <a:p>
                      <a:pPr algn="ctr"/>
                      <a:r>
                        <a:rPr lang="fa-IR" sz="1400" dirty="0" smtClean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اقدام</a:t>
                      </a:r>
                      <a:endParaRPr lang="en-US" sz="1400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dirty="0" smtClean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تشخیص</a:t>
                      </a:r>
                      <a:endParaRPr lang="en-US" sz="1400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dirty="0" smtClean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علائم</a:t>
                      </a:r>
                      <a:r>
                        <a:rPr lang="fa-IR" sz="1400" baseline="0" dirty="0" smtClean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 و </a:t>
                      </a:r>
                      <a:r>
                        <a:rPr lang="fa-IR" sz="1400" baseline="0" dirty="0" err="1" smtClean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نشانه‌ها</a:t>
                      </a:r>
                      <a:endParaRPr lang="en-US" sz="1400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6736943"/>
                  </a:ext>
                </a:extLst>
              </a:tr>
              <a:tr h="569101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0547370"/>
                  </a:ext>
                </a:extLst>
              </a:tr>
              <a:tr h="569101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5076901"/>
                  </a:ext>
                </a:extLst>
              </a:tr>
              <a:tr h="569101"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362939"/>
                  </a:ext>
                </a:extLst>
              </a:tr>
              <a:tr h="569101"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104162"/>
                  </a:ext>
                </a:extLst>
              </a:tr>
              <a:tr h="569101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2451085"/>
                  </a:ext>
                </a:extLst>
              </a:tr>
              <a:tr h="569101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7534743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94319" y="5222376"/>
            <a:ext cx="632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 smtClean="0">
                <a:cs typeface="B Nazanin" panose="00000400000000000000" pitchFamily="2" charset="-78"/>
              </a:rPr>
              <a:t>شرح حال، تشخیص و درمان چند مراجعه کننده به واحد پزشک مرکز خود را </a:t>
            </a:r>
            <a:r>
              <a:rPr lang="fa-IR" sz="1400" b="1" dirty="0" err="1" smtClean="0">
                <a:cs typeface="B Nazanin" panose="00000400000000000000" pitchFamily="2" charset="-78"/>
              </a:rPr>
              <a:t>اجمالا</a:t>
            </a:r>
            <a:r>
              <a:rPr lang="fa-IR" sz="1400" b="1" dirty="0" smtClean="0">
                <a:cs typeface="B Nazanin" panose="00000400000000000000" pitchFamily="2" charset="-78"/>
              </a:rPr>
              <a:t> یادداشت نمایید.</a:t>
            </a:r>
            <a:endParaRPr lang="en-US" sz="14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59020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98779" y="205409"/>
            <a:ext cx="6460435" cy="6391542"/>
          </a:xfrm>
          <a:prstGeom prst="roundRect">
            <a:avLst>
              <a:gd name="adj" fmla="val 238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08891" y="486344"/>
            <a:ext cx="1983100" cy="6229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796798" y="613704"/>
            <a:ext cx="2552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a-IR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آشنایی با واحد </a:t>
            </a:r>
            <a:r>
              <a:rPr lang="fa-IR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دندان‌پزشکی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8890" y="1035486"/>
            <a:ext cx="5982477" cy="537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1600" b="1" dirty="0">
                <a:cs typeface="B Nazanin" panose="00000400000000000000" pitchFamily="2" charset="-78"/>
              </a:rPr>
              <a:t>شرح وظایف </a:t>
            </a:r>
            <a:r>
              <a:rPr lang="fa-IR" sz="1600" b="1" dirty="0" err="1" smtClean="0">
                <a:cs typeface="B Nazanin" panose="00000400000000000000" pitchFamily="2" charset="-78"/>
              </a:rPr>
              <a:t>دندان‌پزشک</a:t>
            </a:r>
            <a:r>
              <a:rPr lang="fa-IR" sz="1600" b="1" dirty="0" smtClean="0">
                <a:cs typeface="B Nazanin" panose="00000400000000000000" pitchFamily="2" charset="-78"/>
              </a:rPr>
              <a:t> </a:t>
            </a:r>
            <a:r>
              <a:rPr lang="fa-IR" sz="1600" b="1" dirty="0">
                <a:cs typeface="B Nazanin" panose="00000400000000000000" pitchFamily="2" charset="-78"/>
              </a:rPr>
              <a:t>در تیم </a:t>
            </a:r>
            <a:r>
              <a:rPr lang="fa-IR" sz="1600" b="1" dirty="0" smtClean="0">
                <a:cs typeface="B Nazanin" panose="00000400000000000000" pitchFamily="2" charset="-78"/>
              </a:rPr>
              <a:t>سلامت</a:t>
            </a:r>
            <a:r>
              <a:rPr lang="en-US" sz="1600" b="1" dirty="0" smtClean="0">
                <a:cs typeface="B Nazanin" panose="00000400000000000000" pitchFamily="2" charset="-78"/>
              </a:rPr>
              <a:t>:</a:t>
            </a:r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r>
              <a:rPr lang="fa-IR" sz="1400" dirty="0">
                <a:solidFill>
                  <a:srgbClr val="333333"/>
                </a:solidFill>
                <a:latin typeface="Droid"/>
              </a:rPr>
              <a:t> </a:t>
            </a:r>
            <a:r>
              <a:rPr lang="fa-IR" sz="1400" dirty="0" smtClean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1- شناسایی 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منطقه تحت پوشش مرکز بهداشتی درمانی( خانه های بهداشت و مدارس</a:t>
            </a:r>
            <a:r>
              <a:rPr lang="fa-IR" sz="1400" dirty="0" smtClean="0">
                <a:solidFill>
                  <a:srgbClr val="333333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)</a:t>
            </a:r>
          </a:p>
          <a:p>
            <a:pPr algn="r" rtl="1"/>
            <a:r>
              <a:rPr lang="fa-IR" sz="1400" dirty="0" smtClean="0">
                <a:solidFill>
                  <a:srgbClr val="333333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۲- اطلاع 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از جمعیت تحت پوشش و نصب آن به برد مرکز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 smtClean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۳- هماهنگی 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بین بخشی و جلب مشارکت مردم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 smtClean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۴- پایش 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و نظارت بر عملکرد بهورزان منطقه تحت پوشش مرکز بهداشتی درمانی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 smtClean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۵- ارائه 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خدمات بهداشتی درمانی لازم به مراجعین با اولویت گروه هدف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 smtClean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۶- قبول 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ارجاع از پایگاه های بهداشتی و خانه های بهداشت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 smtClean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۷- آموزش 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چهره به چهره به کلیه مراجعین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 smtClean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۸- آموزش 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مدیران، معلمین، مربیان بهداشت مدارس و سایر گروههای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غير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تخصصي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 در منطقه تحت پوشش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 smtClean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۹- آموزش 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مدیران ، مربیان مهد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کودکهای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 منطقه تحت پوشش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 smtClean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۱۰- آموزش 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رابطین بهداشتی مراکز </a:t>
            </a:r>
            <a:r>
              <a:rPr lang="fa-IR" sz="1400" dirty="0">
                <a:solidFill>
                  <a:srgbClr val="333333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  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 smtClean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۱۱- جلب 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همکاری مدیران و مربیان مدارس تحت پوشش برای اجرای طرح ها در مدارس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 smtClean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۱۲- برگزاری 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کلاس های آموزشی برای پرسنل بهداشتی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۱۳-مراقبت از زنان باردار در </a:t>
            </a:r>
            <a:r>
              <a:rPr lang="fa-IR" sz="1400" dirty="0" err="1" smtClean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ماه‌های</a:t>
            </a:r>
            <a:r>
              <a:rPr lang="fa-IR" sz="1400" dirty="0" smtClean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سه، پنج و هفتم بارداری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۱۴-ارائه خدمات بهداشتی درمانی مورد نیاز زنان تا یک سال پس از زایمان(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ترميم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،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جرمگيري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،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کشيدن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دندانهاي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غير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 قابل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نگهداري</a:t>
            </a:r>
            <a:r>
              <a:rPr lang="fa-IR" sz="1400" dirty="0">
                <a:solidFill>
                  <a:srgbClr val="333333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)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۱۵-ارائه خدمات بهداشتی درمانی مورد نیاز کودکان زیر ۶ سال( ترمیم،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جرمگيري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،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کشيدن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دندانهاي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غير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 قابل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نگهداري</a:t>
            </a:r>
            <a:r>
              <a:rPr lang="fa-IR" sz="1400" dirty="0">
                <a:solidFill>
                  <a:srgbClr val="333333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)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۱۶-ارائه خدمات بهداشتی درمانی مورد نیاز کودکان ۶-۱۴ سال( ترمیم،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جرمگیري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،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کشيدن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دندانهاي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غير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 قابل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نگهداري</a:t>
            </a:r>
            <a:r>
              <a:rPr lang="fa-IR" sz="1400" dirty="0">
                <a:solidFill>
                  <a:srgbClr val="333333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)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۱۷-ارجاع موارد لازم به مراکز تخصصی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۱۸-تکمیل روزانه دفتر ثبت خدمات بهداشت دهان و دندان روزانه</a:t>
            </a:r>
            <a:r>
              <a:rPr lang="fa-IR" sz="1400" dirty="0">
                <a:solidFill>
                  <a:srgbClr val="333333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 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۱۹-گزارش عملکرد به مرکز بهداشت شهرستان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  <a:p>
            <a:pPr algn="r"/>
            <a:r>
              <a:rPr lang="fa-IR" sz="1400" dirty="0">
                <a:solidFill>
                  <a:srgbClr val="333333"/>
                </a:solidFill>
                <a:latin typeface="Droid"/>
                <a:cs typeface="B Nazanin" panose="00000400000000000000" pitchFamily="2" charset="-78"/>
              </a:rPr>
              <a:t> 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۲۰-رعایت اصول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استریلیزاسیون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وکنترل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 عفونت </a:t>
            </a:r>
            <a:r>
              <a:rPr lang="fa-IR" sz="1400" dirty="0" err="1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درمراکز</a:t>
            </a:r>
            <a:r>
              <a:rPr lang="fa-IR" sz="1400" dirty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solidFill>
                  <a:srgbClr val="333333"/>
                </a:solidFill>
                <a:latin typeface="B Zar" panose="00000400000000000000" pitchFamily="2" charset="-78"/>
                <a:cs typeface="B Nazanin" panose="00000400000000000000" pitchFamily="2" charset="-78"/>
              </a:rPr>
              <a:t>دندانپزشکی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8779" y="6724789"/>
            <a:ext cx="6460435" cy="2835206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301101"/>
              </p:ext>
            </p:extLst>
          </p:nvPr>
        </p:nvGraphicFramePr>
        <p:xfrm>
          <a:off x="203240" y="7283591"/>
          <a:ext cx="6460434" cy="2276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7120">
                  <a:extLst>
                    <a:ext uri="{9D8B030D-6E8A-4147-A177-3AD203B41FA5}">
                      <a16:colId xmlns:a16="http://schemas.microsoft.com/office/drawing/2014/main" val="4227855244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823634583"/>
                    </a:ext>
                  </a:extLst>
                </a:gridCol>
                <a:gridCol w="2722214">
                  <a:extLst>
                    <a:ext uri="{9D8B030D-6E8A-4147-A177-3AD203B41FA5}">
                      <a16:colId xmlns:a16="http://schemas.microsoft.com/office/drawing/2014/main" val="2354068446"/>
                    </a:ext>
                  </a:extLst>
                </a:gridCol>
              </a:tblGrid>
              <a:tr h="569101">
                <a:tc>
                  <a:txBody>
                    <a:bodyPr/>
                    <a:lstStyle/>
                    <a:p>
                      <a:pPr algn="ctr"/>
                      <a:r>
                        <a:rPr lang="fa-IR" sz="1400" dirty="0" smtClean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اقدام</a:t>
                      </a:r>
                      <a:endParaRPr lang="en-US" sz="1400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dirty="0" smtClean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تشخیص</a:t>
                      </a:r>
                      <a:endParaRPr lang="en-US" sz="1400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dirty="0" smtClean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علائم</a:t>
                      </a:r>
                      <a:r>
                        <a:rPr lang="fa-IR" sz="1400" baseline="0" dirty="0" smtClean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 و </a:t>
                      </a:r>
                      <a:r>
                        <a:rPr lang="fa-IR" sz="1400" baseline="0" dirty="0" err="1" smtClean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نشانه‌ها</a:t>
                      </a:r>
                      <a:endParaRPr lang="en-US" sz="1400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6736943"/>
                  </a:ext>
                </a:extLst>
              </a:tr>
              <a:tr h="569101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0547370"/>
                  </a:ext>
                </a:extLst>
              </a:tr>
              <a:tr h="569101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2451085"/>
                  </a:ext>
                </a:extLst>
              </a:tr>
              <a:tr h="569101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7534743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94319" y="6847976"/>
            <a:ext cx="632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spc="-40" dirty="0" smtClean="0">
                <a:cs typeface="B Nazanin" panose="00000400000000000000" pitchFamily="2" charset="-78"/>
              </a:rPr>
              <a:t>شرح حال، تشخیص و درمان چند </a:t>
            </a:r>
            <a:r>
              <a:rPr lang="fa-IR" sz="1400" b="1" spc="-40" dirty="0" err="1" smtClean="0">
                <a:cs typeface="B Nazanin" panose="00000400000000000000" pitchFamily="2" charset="-78"/>
              </a:rPr>
              <a:t>مراجعه‌کننده</a:t>
            </a:r>
            <a:r>
              <a:rPr lang="fa-IR" sz="1400" b="1" spc="-40" dirty="0" smtClean="0">
                <a:cs typeface="B Nazanin" panose="00000400000000000000" pitchFamily="2" charset="-78"/>
              </a:rPr>
              <a:t> به واحد دندانپزشکی مرکز خود را </a:t>
            </a:r>
            <a:r>
              <a:rPr lang="fa-IR" sz="1400" b="1" spc="-40" dirty="0" err="1" smtClean="0">
                <a:cs typeface="B Nazanin" panose="00000400000000000000" pitchFamily="2" charset="-78"/>
              </a:rPr>
              <a:t>اجمالا</a:t>
            </a:r>
            <a:r>
              <a:rPr lang="fa-IR" sz="1400" b="1" spc="-40" dirty="0" smtClean="0">
                <a:cs typeface="B Nazanin" panose="00000400000000000000" pitchFamily="2" charset="-78"/>
              </a:rPr>
              <a:t> یادداشت نمایید.</a:t>
            </a:r>
            <a:endParaRPr lang="en-US" sz="1400" b="1" spc="-4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27544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98779" y="205409"/>
            <a:ext cx="6460435" cy="9495182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08891" y="486344"/>
            <a:ext cx="1983100" cy="6229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28381" y="689904"/>
            <a:ext cx="1920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fa-I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آشنایی با واحد تغذیه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8890" y="1170396"/>
            <a:ext cx="5982477" cy="7405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rtl="1">
              <a:lnSpc>
                <a:spcPct val="150000"/>
              </a:lnSpc>
            </a:pPr>
            <a:r>
              <a:rPr lang="fa-IR" sz="1600" b="1" dirty="0">
                <a:solidFill>
                  <a:prstClr val="black"/>
                </a:solidFill>
                <a:cs typeface="B Nazanin" panose="00000400000000000000" pitchFamily="2" charset="-78"/>
              </a:rPr>
              <a:t>شرح وظایف کارشناس </a:t>
            </a:r>
            <a:r>
              <a:rPr lang="fa-IR" sz="1600" b="1" dirty="0" smtClean="0">
                <a:solidFill>
                  <a:prstClr val="black"/>
                </a:solidFill>
                <a:cs typeface="B Nazanin" panose="00000400000000000000" pitchFamily="2" charset="-78"/>
              </a:rPr>
              <a:t>تغذیه در </a:t>
            </a:r>
            <a:r>
              <a:rPr lang="fa-IR" sz="1600" b="1" dirty="0">
                <a:solidFill>
                  <a:prstClr val="black"/>
                </a:solidFill>
                <a:cs typeface="B Nazanin" panose="00000400000000000000" pitchFamily="2" charset="-78"/>
              </a:rPr>
              <a:t>تیم سلامت</a:t>
            </a:r>
            <a:r>
              <a:rPr lang="en-US" sz="1600" b="1" dirty="0" smtClean="0">
                <a:solidFill>
                  <a:prstClr val="black"/>
                </a:solidFill>
                <a:cs typeface="B Nazanin" panose="00000400000000000000" pitchFamily="2" charset="-78"/>
              </a:rPr>
              <a:t>:</a:t>
            </a:r>
            <a:endParaRPr lang="fa-IR" sz="1600" dirty="0" smtClean="0">
              <a:solidFill>
                <a:srgbClr val="000000"/>
              </a:solidFill>
              <a:latin typeface="B Mitra" panose="00000400000000000000" pitchFamily="2" charset="-78"/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1- شناسایی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محیط جغرافیایی محل خدمت</a:t>
            </a:r>
            <a:b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</a:b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2- شناسایی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جمعیت تحت پوشش از نظر تعداد نفرات به تفکیک سن و 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جنس</a:t>
            </a:r>
          </a:p>
          <a:p>
            <a:pPr algn="r" rtl="1">
              <a:lnSpc>
                <a:spcPct val="150000"/>
              </a:lnSpc>
            </a:pP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3- تجویز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مکملهاي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غذایی) اسید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فولیک، مولتی ویتامین، 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آهن (در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موارد مورد لزوم یا مطابق برنامه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کشوري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براي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گروه‌هاي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خاص</a:t>
            </a:r>
            <a:b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</a:b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4-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پیگیري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درمان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بیماری‌هاي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مرتبط با تغذیه تحت مشاوره کارشناس تغذیه مانند اضافه وزن و چاقی،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لاغري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، کم خونی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، فشار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خون بالا، دیابت، پوکی استخوان و دیس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لیپیدمی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،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هیپو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تیروئیدي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،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فنیلکتونوریا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/>
            </a:r>
            <a:b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</a:b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5- آموزش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تغذیه به بیماران و موارد ارجاع 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شده</a:t>
            </a:r>
            <a:b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</a:b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6-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اجراي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برنامه‌هاي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آموزشی 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گروهی</a:t>
            </a:r>
          </a:p>
          <a:p>
            <a:pPr algn="r" rtl="1">
              <a:lnSpc>
                <a:spcPct val="150000"/>
              </a:lnSpc>
            </a:pP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7- نظارت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بر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برنامه‌هاي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تغذیه شامل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مکمل‌یاري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،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پایگاه‌هاي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تغذیه سالم</a:t>
            </a:r>
            <a:b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</a:b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8- تنظیم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رژیم غذایی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براي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بیماران یا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افرادي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که تغذیه ناسالم 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دارند.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/>
            </a:r>
            <a:b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</a:b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9- نظارت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بر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فروشگاه‌هاي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عرضه مواد غذایی و پایش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نمک‌هاي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خوراکی به صورت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موردي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با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همکاري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کارشناس بهداشت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محیط</a:t>
            </a:r>
            <a:b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</a:b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10- نظارت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بر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برنامه‌هاي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تغذیه در مدارس شامل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مکمل‌یاري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،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پایگاه‌هاي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تغذیه سالم و مشارکت در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برنامه‌هاي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آموزشی تغذیه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/>
            </a:r>
            <a:b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</a:b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11- مشارکت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در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فعالیت‌هاي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اجتماع محور 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(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حمایت‌هاي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تغذیه‌اي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و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توانمندسازي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خانوارهاي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نیازمند،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برگزاري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جشنواره‌ها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، مشارکت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در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برگزاري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مناسبت‌هاي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مختلف و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...)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/>
            </a:r>
            <a:b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</a:b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12- عضویت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در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شوراي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اجتماعی محلات، مشارکت در </a:t>
            </a:r>
            <a:r>
              <a:rPr lang="fa-IR" sz="1600" dirty="0" err="1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برنامه‌هاي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آموزشی </a:t>
            </a:r>
            <a:r>
              <a:rPr lang="fa-IR" sz="1600" dirty="0" err="1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فرهنگسراي</a:t>
            </a:r>
            <a:r>
              <a:rPr lang="fa-IR" sz="1600" dirty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 </a:t>
            </a:r>
            <a:r>
              <a:rPr lang="fa-IR" sz="1600" dirty="0" smtClean="0">
                <a:solidFill>
                  <a:srgbClr val="000000"/>
                </a:solidFill>
                <a:latin typeface="B Mitra" panose="00000400000000000000" pitchFamily="2" charset="-78"/>
                <a:cs typeface="B Nazanin" panose="00000400000000000000" pitchFamily="2" charset="-78"/>
              </a:rPr>
              <a:t>محله</a:t>
            </a:r>
            <a:r>
              <a:rPr lang="fa-IR" sz="1600" dirty="0">
                <a:cs typeface="B Nazanin" panose="00000400000000000000" pitchFamily="2" charset="-78"/>
              </a:rPr>
              <a:t/>
            </a:r>
            <a:br>
              <a:rPr lang="fa-IR" sz="1600" dirty="0">
                <a:cs typeface="B Nazanin" panose="00000400000000000000" pitchFamily="2" charset="-78"/>
              </a:rPr>
            </a:b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016597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98779" y="205409"/>
            <a:ext cx="6460435" cy="9495182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08891" y="486344"/>
            <a:ext cx="1983100" cy="6229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636825"/>
              </p:ext>
            </p:extLst>
          </p:nvPr>
        </p:nvGraphicFramePr>
        <p:xfrm>
          <a:off x="508892" y="1336433"/>
          <a:ext cx="5840208" cy="8032422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{5C22544A-7EE6-4342-B048-85BDC9FD1C3A}</a:tableStyleId>
              </a:tblPr>
              <a:tblGrid>
                <a:gridCol w="2784724">
                  <a:extLst>
                    <a:ext uri="{9D8B030D-6E8A-4147-A177-3AD203B41FA5}">
                      <a16:colId xmlns:a16="http://schemas.microsoft.com/office/drawing/2014/main" val="2628537385"/>
                    </a:ext>
                  </a:extLst>
                </a:gridCol>
                <a:gridCol w="471089">
                  <a:extLst>
                    <a:ext uri="{9D8B030D-6E8A-4147-A177-3AD203B41FA5}">
                      <a16:colId xmlns:a16="http://schemas.microsoft.com/office/drawing/2014/main" val="1044835163"/>
                    </a:ext>
                  </a:extLst>
                </a:gridCol>
                <a:gridCol w="512054">
                  <a:extLst>
                    <a:ext uri="{9D8B030D-6E8A-4147-A177-3AD203B41FA5}">
                      <a16:colId xmlns:a16="http://schemas.microsoft.com/office/drawing/2014/main" val="3953106865"/>
                    </a:ext>
                  </a:extLst>
                </a:gridCol>
                <a:gridCol w="2072341">
                  <a:extLst>
                    <a:ext uri="{9D8B030D-6E8A-4147-A177-3AD203B41FA5}">
                      <a16:colId xmlns:a16="http://schemas.microsoft.com/office/drawing/2014/main" val="2826459039"/>
                    </a:ext>
                  </a:extLst>
                </a:gridCol>
              </a:tblGrid>
              <a:tr h="45942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فعالیت دانشجو در عرصه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عدم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ملاحظات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8352047"/>
                  </a:ext>
                </a:extLst>
              </a:tr>
              <a:tr h="60461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توزین ,اندازه گیری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قدودور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سر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وسیر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تکاملی حداقل 5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كودك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زير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8 سال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67306"/>
                  </a:ext>
                </a:extLst>
              </a:tr>
              <a:tr h="60461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تکمیل حداقل 5 مورد از فرم های مراقبت های کودک سالم (در سنین مختلف) در پرونده خانوار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594338"/>
                  </a:ext>
                </a:extLst>
              </a:tr>
              <a:tr h="60461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ارزيابي، طبقه‌بندي حداقل 5 کودک زیر 8سال از نظر وزن ,قد,دورسر ,تغذیه ,سیر تکاملی وقطره های کمکی با استفاده از بوکلت چارت 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283300"/>
                  </a:ext>
                </a:extLst>
              </a:tr>
              <a:tr h="60461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تکمیل  5 کارت پایش رشد (واکسیناسیون)کودک وآموزش به مادر در مورد رشد کودک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01429"/>
                  </a:ext>
                </a:extLst>
              </a:tr>
              <a:tr h="67858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 5 فرم ثبت كودك بيمار زير دو ماهه تكميل شده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855538"/>
                  </a:ext>
                </a:extLst>
              </a:tr>
              <a:tr h="60461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مشاهده دفتر مراقبت ممتد ویافتن 3کودک نیازمند مراقبت ویزه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48550"/>
                  </a:ext>
                </a:extLst>
              </a:tr>
              <a:tr h="60461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سه مورد آموزش چهره به چهره به مادر در مورد تغذیه کودک با شیر مادر یا تغذیه تکمیلی ,سن شروع غذاهای کمکی ونحوه تجویز غذاهای کمکی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752682"/>
                  </a:ext>
                </a:extLst>
              </a:tr>
              <a:tr h="60461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  پیگیری سه کودک تحت مراقبت ویژه ونحوه ارجاع با استفاده از بوکلت چارت غیر پزشک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640585"/>
                  </a:ext>
                </a:extLst>
              </a:tr>
              <a:tr h="60461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پیگیری سه کودک تحت مراقبت ویژه ونحوه ارجاع با استفاده از بوکلت چارت  پزشک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7903021"/>
                  </a:ext>
                </a:extLst>
              </a:tr>
              <a:tr h="48368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  مشاهده فرم کودک بیمار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836202"/>
                  </a:ext>
                </a:extLst>
              </a:tr>
              <a:tr h="452386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شرکت در آموزشپیشگیری یا درمان کم خونی فقر آهن (مادر یا کودک)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579538"/>
                  </a:ext>
                </a:extLst>
              </a:tr>
              <a:tr h="60461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آشنایی با فعالیت های بهبود تغذیه سالمندان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493242"/>
                  </a:ext>
                </a:extLst>
              </a:tr>
              <a:tr h="51684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آموزش به سه مادر در مورد روغن و نمک مصرفی </a:t>
                      </a:r>
                      <a:r>
                        <a:rPr lang="fa-IR" sz="12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مصرفی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1104895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429985" y="689904"/>
            <a:ext cx="19191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fa-I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آشنایی با واحد تغذیه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36274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98779" y="205409"/>
            <a:ext cx="6460435" cy="9495182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08891" y="486344"/>
            <a:ext cx="1983100" cy="6229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382320"/>
              </p:ext>
            </p:extLst>
          </p:nvPr>
        </p:nvGraphicFramePr>
        <p:xfrm>
          <a:off x="565164" y="6288259"/>
          <a:ext cx="5840208" cy="3116656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{5C22544A-7EE6-4342-B048-85BDC9FD1C3A}</a:tableStyleId>
              </a:tblPr>
              <a:tblGrid>
                <a:gridCol w="2784724">
                  <a:extLst>
                    <a:ext uri="{9D8B030D-6E8A-4147-A177-3AD203B41FA5}">
                      <a16:colId xmlns:a16="http://schemas.microsoft.com/office/drawing/2014/main" val="2628537385"/>
                    </a:ext>
                  </a:extLst>
                </a:gridCol>
                <a:gridCol w="471089">
                  <a:extLst>
                    <a:ext uri="{9D8B030D-6E8A-4147-A177-3AD203B41FA5}">
                      <a16:colId xmlns:a16="http://schemas.microsoft.com/office/drawing/2014/main" val="1044835163"/>
                    </a:ext>
                  </a:extLst>
                </a:gridCol>
                <a:gridCol w="512054">
                  <a:extLst>
                    <a:ext uri="{9D8B030D-6E8A-4147-A177-3AD203B41FA5}">
                      <a16:colId xmlns:a16="http://schemas.microsoft.com/office/drawing/2014/main" val="3953106865"/>
                    </a:ext>
                  </a:extLst>
                </a:gridCol>
                <a:gridCol w="2072341">
                  <a:extLst>
                    <a:ext uri="{9D8B030D-6E8A-4147-A177-3AD203B41FA5}">
                      <a16:colId xmlns:a16="http://schemas.microsoft.com/office/drawing/2014/main" val="2826459039"/>
                    </a:ext>
                  </a:extLst>
                </a:gridCol>
              </a:tblGrid>
              <a:tr h="40260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فعالیت دانشجو در عرصه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عدم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ملاحظات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8352047"/>
                  </a:ext>
                </a:extLst>
              </a:tr>
              <a:tr h="52984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 پرونده بيماران تحت پوشش و مقايسه آن با استاندارد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67306"/>
                  </a:ext>
                </a:extLst>
              </a:tr>
              <a:tr h="52984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تهيه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ليست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بيماران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تحت پوشش به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تفكيك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نوع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بيماري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594338"/>
                  </a:ext>
                </a:extLst>
              </a:tr>
              <a:tr h="52984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تهيه ليست بيماران تحت مراقبت به تفكيك نوع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283300"/>
                  </a:ext>
                </a:extLst>
              </a:tr>
              <a:tr h="52984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گزارش سير درماني بيماران تحت پوشش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01429"/>
                  </a:ext>
                </a:extLst>
              </a:tr>
              <a:tr h="59466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تكميل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فرم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آماري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براي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يك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ماه براساس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مدارك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و اسناد مربوط به برنامه بهداشت روان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855538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883360" y="689904"/>
            <a:ext cx="2465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fa-I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آشنایی با واحد سلامت روان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8890" y="1170396"/>
            <a:ext cx="5982477" cy="4965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ts val="1900"/>
              </a:lnSpc>
            </a:pPr>
            <a:r>
              <a:rPr lang="fa-IR" sz="1600" b="1" dirty="0">
                <a:cs typeface="B Nazanin" panose="00000400000000000000" pitchFamily="2" charset="-78"/>
              </a:rPr>
              <a:t>شرح وظایف </a:t>
            </a:r>
            <a:r>
              <a:rPr lang="fa-IR" sz="1600" b="1" dirty="0" smtClean="0">
                <a:cs typeface="B Nazanin" panose="00000400000000000000" pitchFamily="2" charset="-78"/>
              </a:rPr>
              <a:t>کارشناس سلامت روان </a:t>
            </a:r>
            <a:r>
              <a:rPr lang="fa-IR" sz="1600" b="1" dirty="0">
                <a:cs typeface="B Nazanin" panose="00000400000000000000" pitchFamily="2" charset="-78"/>
              </a:rPr>
              <a:t>در تیم سلامت</a:t>
            </a:r>
            <a:r>
              <a:rPr lang="en-US" sz="1600" b="1" dirty="0" smtClean="0">
                <a:cs typeface="B Nazanin" panose="00000400000000000000" pitchFamily="2" charset="-78"/>
              </a:rPr>
              <a:t>:</a:t>
            </a: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1- شناسایی </a:t>
            </a:r>
            <a:r>
              <a:rPr lang="fa-IR" sz="1400" dirty="0">
                <a:cs typeface="B Nazanin" panose="00000400000000000000" pitchFamily="2" charset="-78"/>
              </a:rPr>
              <a:t>محیط جغرافیایی محل </a:t>
            </a:r>
            <a:r>
              <a:rPr lang="fa-IR" sz="1400" dirty="0" smtClean="0">
                <a:cs typeface="B Nazanin" panose="00000400000000000000" pitchFamily="2" charset="-78"/>
              </a:rPr>
              <a:t>خدمت</a:t>
            </a: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2- شناسایی </a:t>
            </a:r>
            <a:r>
              <a:rPr lang="fa-IR" sz="1400" dirty="0">
                <a:cs typeface="B Nazanin" panose="00000400000000000000" pitchFamily="2" charset="-78"/>
              </a:rPr>
              <a:t>جمعیت تحت پوشش از نظر تعداد نفرات به تفکیک سن و جنس</a:t>
            </a: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3- آموزش </a:t>
            </a:r>
            <a:r>
              <a:rPr lang="fa-IR" sz="1400" dirty="0">
                <a:cs typeface="B Nazanin" panose="00000400000000000000" pitchFamily="2" charset="-78"/>
              </a:rPr>
              <a:t>مهارت </a:t>
            </a:r>
            <a:r>
              <a:rPr lang="fa-IR" sz="1400" dirty="0" err="1">
                <a:cs typeface="B Nazanin" panose="00000400000000000000" pitchFamily="2" charset="-78"/>
              </a:rPr>
              <a:t>هاي</a:t>
            </a:r>
            <a:r>
              <a:rPr lang="fa-IR" sz="1400" dirty="0">
                <a:cs typeface="B Nazanin" panose="00000400000000000000" pitchFamily="2" charset="-78"/>
              </a:rPr>
              <a:t> </a:t>
            </a:r>
            <a:r>
              <a:rPr lang="fa-IR" sz="1400" dirty="0" err="1" smtClean="0">
                <a:cs typeface="B Nazanin" panose="00000400000000000000" pitchFamily="2" charset="-78"/>
              </a:rPr>
              <a:t>فرزندپروري</a:t>
            </a:r>
            <a:endParaRPr lang="fa-IR" sz="1400" dirty="0" smtClean="0">
              <a:cs typeface="B Nazanin" panose="00000400000000000000" pitchFamily="2" charset="-78"/>
            </a:endParaRP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4- آموزش مهارت </a:t>
            </a:r>
            <a:r>
              <a:rPr lang="fa-IR" sz="1400" dirty="0" err="1" smtClean="0">
                <a:cs typeface="B Nazanin" panose="00000400000000000000" pitchFamily="2" charset="-78"/>
              </a:rPr>
              <a:t>هاي</a:t>
            </a:r>
            <a:r>
              <a:rPr lang="fa-IR" sz="1400" dirty="0" smtClean="0">
                <a:cs typeface="B Nazanin" panose="00000400000000000000" pitchFamily="2" charset="-78"/>
              </a:rPr>
              <a:t> زندگی</a:t>
            </a: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5- آموزش </a:t>
            </a:r>
            <a:r>
              <a:rPr lang="fa-IR" sz="1400" dirty="0" err="1">
                <a:cs typeface="B Nazanin" panose="00000400000000000000" pitchFamily="2" charset="-78"/>
              </a:rPr>
              <a:t>هاي</a:t>
            </a:r>
            <a:r>
              <a:rPr lang="fa-IR" sz="1400" dirty="0">
                <a:cs typeface="B Nazanin" panose="00000400000000000000" pitchFamily="2" charset="-78"/>
              </a:rPr>
              <a:t> خود مراقبتی در حوزه سلامت روانی، اجتماعی و اعتیاد</a:t>
            </a: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6- </a:t>
            </a:r>
            <a:r>
              <a:rPr lang="fa-IR" sz="1400" dirty="0" err="1" smtClean="0">
                <a:cs typeface="B Nazanin" panose="00000400000000000000" pitchFamily="2" charset="-78"/>
              </a:rPr>
              <a:t>غربالگري</a:t>
            </a:r>
            <a:r>
              <a:rPr lang="fa-IR" sz="1400" dirty="0" smtClean="0">
                <a:cs typeface="B Nazanin" panose="00000400000000000000" pitchFamily="2" charset="-78"/>
              </a:rPr>
              <a:t> </a:t>
            </a:r>
            <a:r>
              <a:rPr lang="fa-IR" sz="1400" dirty="0">
                <a:cs typeface="B Nazanin" panose="00000400000000000000" pitchFamily="2" charset="-78"/>
              </a:rPr>
              <a:t>تکمیلی در سوء مصرف مواد، مداخله </a:t>
            </a:r>
            <a:r>
              <a:rPr lang="fa-IR" sz="1400" dirty="0" err="1">
                <a:cs typeface="B Nazanin" panose="00000400000000000000" pitchFamily="2" charset="-78"/>
              </a:rPr>
              <a:t>مختضر</a:t>
            </a:r>
            <a:r>
              <a:rPr lang="fa-IR" sz="1400" dirty="0">
                <a:cs typeface="B Nazanin" panose="00000400000000000000" pitchFamily="2" charset="-78"/>
              </a:rPr>
              <a:t> و </a:t>
            </a:r>
            <a:r>
              <a:rPr lang="fa-IR" sz="1400" dirty="0" err="1">
                <a:cs typeface="B Nazanin" panose="00000400000000000000" pitchFamily="2" charset="-78"/>
              </a:rPr>
              <a:t>پیگیري</a:t>
            </a:r>
            <a:endParaRPr lang="fa-IR" sz="1400" dirty="0">
              <a:cs typeface="B Nazanin" panose="00000400000000000000" pitchFamily="2" charset="-78"/>
            </a:endParaRP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7- خدمات </a:t>
            </a:r>
            <a:r>
              <a:rPr lang="fa-IR" sz="1400" dirty="0">
                <a:cs typeface="B Nazanin" panose="00000400000000000000" pitchFamily="2" charset="-78"/>
              </a:rPr>
              <a:t>روانی-اجتماعی در درمان سوء مصرف کنند گان مواد</a:t>
            </a: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8- </a:t>
            </a:r>
            <a:r>
              <a:rPr lang="fa-IR" sz="1400" dirty="0" err="1" smtClean="0">
                <a:cs typeface="B Nazanin" panose="00000400000000000000" pitchFamily="2" charset="-78"/>
              </a:rPr>
              <a:t>آموزش‌هاي</a:t>
            </a:r>
            <a:r>
              <a:rPr lang="fa-IR" sz="1400" dirty="0" smtClean="0">
                <a:cs typeface="B Nazanin" panose="00000400000000000000" pitchFamily="2" charset="-78"/>
              </a:rPr>
              <a:t> </a:t>
            </a:r>
            <a:r>
              <a:rPr lang="fa-IR" sz="1400" dirty="0">
                <a:cs typeface="B Nazanin" panose="00000400000000000000" pitchFamily="2" charset="-78"/>
              </a:rPr>
              <a:t>روانشناختی کاهش آسیب اعتیاد</a:t>
            </a: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9- </a:t>
            </a:r>
            <a:r>
              <a:rPr lang="fa-IR" sz="1400" dirty="0" err="1" smtClean="0">
                <a:cs typeface="B Nazanin" panose="00000400000000000000" pitchFamily="2" charset="-78"/>
              </a:rPr>
              <a:t>آموزش‌هاي</a:t>
            </a:r>
            <a:r>
              <a:rPr lang="fa-IR" sz="1400" dirty="0" smtClean="0">
                <a:cs typeface="B Nazanin" panose="00000400000000000000" pitchFamily="2" charset="-78"/>
              </a:rPr>
              <a:t> </a:t>
            </a:r>
            <a:r>
              <a:rPr lang="fa-IR" sz="1400" dirty="0">
                <a:cs typeface="B Nazanin" panose="00000400000000000000" pitchFamily="2" charset="-78"/>
              </a:rPr>
              <a:t>روانشناختی به بیماران مبتلا به اختلالات روانپزشکی )</a:t>
            </a:r>
            <a:r>
              <a:rPr lang="fa-IR" sz="1400" dirty="0" err="1">
                <a:cs typeface="B Nazanin" panose="00000400000000000000" pitchFamily="2" charset="-78"/>
              </a:rPr>
              <a:t>غیرسایکوز</a:t>
            </a:r>
            <a:r>
              <a:rPr lang="fa-IR" sz="1400" dirty="0">
                <a:cs typeface="B Nazanin" panose="00000400000000000000" pitchFamily="2" charset="-78"/>
              </a:rPr>
              <a:t>(</a:t>
            </a: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10- آموزش </a:t>
            </a:r>
            <a:r>
              <a:rPr lang="fa-IR" sz="1400" dirty="0">
                <a:cs typeface="B Nazanin" panose="00000400000000000000" pitchFamily="2" charset="-78"/>
              </a:rPr>
              <a:t>گروهی خانواده بیماران مبتلا به اختلالات </a:t>
            </a:r>
            <a:r>
              <a:rPr lang="fa-IR" sz="1400" dirty="0" err="1">
                <a:cs typeface="B Nazanin" panose="00000400000000000000" pitchFamily="2" charset="-78"/>
              </a:rPr>
              <a:t>سایکوتیک</a:t>
            </a:r>
            <a:endParaRPr lang="fa-IR" sz="1400" dirty="0">
              <a:cs typeface="B Nazanin" panose="00000400000000000000" pitchFamily="2" charset="-78"/>
            </a:endParaRP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11- آموزش </a:t>
            </a:r>
            <a:r>
              <a:rPr lang="fa-IR" sz="1400" dirty="0">
                <a:cs typeface="B Nazanin" panose="00000400000000000000" pitchFamily="2" charset="-78"/>
              </a:rPr>
              <a:t>گروهی بیماران مبتلا به اختلالات </a:t>
            </a:r>
            <a:r>
              <a:rPr lang="fa-IR" sz="1400" dirty="0" err="1">
                <a:cs typeface="B Nazanin" panose="00000400000000000000" pitchFamily="2" charset="-78"/>
              </a:rPr>
              <a:t>سایکوتیک</a:t>
            </a:r>
            <a:endParaRPr lang="fa-IR" sz="1400" dirty="0">
              <a:cs typeface="B Nazanin" panose="00000400000000000000" pitchFamily="2" charset="-78"/>
            </a:endParaRP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12- ویزیت </a:t>
            </a:r>
            <a:r>
              <a:rPr lang="fa-IR" sz="1400" dirty="0">
                <a:cs typeface="B Nazanin" panose="00000400000000000000" pitchFamily="2" charset="-78"/>
              </a:rPr>
              <a:t>در منزل بیماران مبتلا به اختلالات </a:t>
            </a:r>
            <a:r>
              <a:rPr lang="fa-IR" sz="1400" dirty="0" err="1">
                <a:cs typeface="B Nazanin" panose="00000400000000000000" pitchFamily="2" charset="-78"/>
              </a:rPr>
              <a:t>سایکوتیک</a:t>
            </a:r>
            <a:endParaRPr lang="fa-IR" sz="1400" dirty="0">
              <a:cs typeface="B Nazanin" panose="00000400000000000000" pitchFamily="2" charset="-78"/>
            </a:endParaRP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13- </a:t>
            </a:r>
            <a:r>
              <a:rPr lang="fa-IR" sz="1400" dirty="0" err="1" smtClean="0">
                <a:cs typeface="B Nazanin" panose="00000400000000000000" pitchFamily="2" charset="-78"/>
              </a:rPr>
              <a:t>پیشگیري</a:t>
            </a:r>
            <a:r>
              <a:rPr lang="fa-IR" sz="1400" dirty="0" smtClean="0">
                <a:cs typeface="B Nazanin" panose="00000400000000000000" pitchFamily="2" charset="-78"/>
              </a:rPr>
              <a:t> </a:t>
            </a:r>
            <a:r>
              <a:rPr lang="fa-IR" sz="1400" dirty="0">
                <a:cs typeface="B Nazanin" panose="00000400000000000000" pitchFamily="2" charset="-78"/>
              </a:rPr>
              <a:t>از خودکشی</a:t>
            </a: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14- </a:t>
            </a:r>
            <a:r>
              <a:rPr lang="fa-IR" sz="1400" dirty="0" err="1" smtClean="0">
                <a:cs typeface="B Nazanin" panose="00000400000000000000" pitchFamily="2" charset="-78"/>
              </a:rPr>
              <a:t>پیشگیري</a:t>
            </a:r>
            <a:r>
              <a:rPr lang="fa-IR" sz="1400" dirty="0" smtClean="0">
                <a:cs typeface="B Nazanin" panose="00000400000000000000" pitchFamily="2" charset="-78"/>
              </a:rPr>
              <a:t> </a:t>
            </a:r>
            <a:r>
              <a:rPr lang="fa-IR" sz="1400" dirty="0">
                <a:cs typeface="B Nazanin" panose="00000400000000000000" pitchFamily="2" charset="-78"/>
              </a:rPr>
              <a:t>از خودکشی مجدد</a:t>
            </a: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15- مشاوره </a:t>
            </a:r>
            <a:r>
              <a:rPr lang="fa-IR" sz="1400" dirty="0" err="1">
                <a:cs typeface="B Nazanin" panose="00000400000000000000" pitchFamily="2" charset="-78"/>
              </a:rPr>
              <a:t>هاي</a:t>
            </a:r>
            <a:r>
              <a:rPr lang="fa-IR" sz="1400" dirty="0">
                <a:cs typeface="B Nazanin" panose="00000400000000000000" pitchFamily="2" charset="-78"/>
              </a:rPr>
              <a:t> عمومی</a:t>
            </a: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16- </a:t>
            </a:r>
            <a:r>
              <a:rPr lang="fa-IR" sz="1400" dirty="0" err="1" smtClean="0">
                <a:cs typeface="B Nazanin" panose="00000400000000000000" pitchFamily="2" charset="-78"/>
              </a:rPr>
              <a:t>غربالگري</a:t>
            </a:r>
            <a:r>
              <a:rPr lang="fa-IR" sz="1400" dirty="0" smtClean="0">
                <a:cs typeface="B Nazanin" panose="00000400000000000000" pitchFamily="2" charset="-78"/>
              </a:rPr>
              <a:t> </a:t>
            </a:r>
            <a:r>
              <a:rPr lang="fa-IR" sz="1400" dirty="0">
                <a:cs typeface="B Nazanin" panose="00000400000000000000" pitchFamily="2" charset="-78"/>
              </a:rPr>
              <a:t>تکمیلی سلامت </a:t>
            </a:r>
            <a:r>
              <a:rPr lang="fa-IR" sz="1400" dirty="0" smtClean="0">
                <a:cs typeface="B Nazanin" panose="00000400000000000000" pitchFamily="2" charset="-78"/>
              </a:rPr>
              <a:t>اجتماعی</a:t>
            </a: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17- ارائه </a:t>
            </a:r>
            <a:r>
              <a:rPr lang="fa-IR" sz="1400" dirty="0" err="1" smtClean="0">
                <a:cs typeface="B Nazanin" panose="00000400000000000000" pitchFamily="2" charset="-78"/>
              </a:rPr>
              <a:t>حمایتهاي</a:t>
            </a:r>
            <a:r>
              <a:rPr lang="fa-IR" sz="1400" dirty="0" smtClean="0">
                <a:cs typeface="B Nazanin" panose="00000400000000000000" pitchFamily="2" charset="-78"/>
              </a:rPr>
              <a:t> روانی –اجتماعی به بزرگسالان</a:t>
            </a: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18- ارائه </a:t>
            </a:r>
            <a:r>
              <a:rPr lang="fa-IR" sz="1400" dirty="0" err="1">
                <a:cs typeface="B Nazanin" panose="00000400000000000000" pitchFamily="2" charset="-78"/>
              </a:rPr>
              <a:t>حمایتهاي</a:t>
            </a:r>
            <a:r>
              <a:rPr lang="fa-IR" sz="1400" dirty="0">
                <a:cs typeface="B Nazanin" panose="00000400000000000000" pitchFamily="2" charset="-78"/>
              </a:rPr>
              <a:t> روانی اجتماعی به کودکان</a:t>
            </a:r>
          </a:p>
          <a:p>
            <a:pPr algn="r" rtl="1">
              <a:lnSpc>
                <a:spcPts val="1900"/>
              </a:lnSpc>
            </a:pPr>
            <a:r>
              <a:rPr lang="fa-IR" sz="1400" dirty="0" smtClean="0">
                <a:cs typeface="B Nazanin" panose="00000400000000000000" pitchFamily="2" charset="-78"/>
              </a:rPr>
              <a:t>19- مداخلات </a:t>
            </a:r>
            <a:r>
              <a:rPr lang="fa-IR" sz="1400" dirty="0">
                <a:cs typeface="B Nazanin" panose="00000400000000000000" pitchFamily="2" charset="-78"/>
              </a:rPr>
              <a:t>جامعه محور در مدیریت عوامل خطر سلامت اجتماعی</a:t>
            </a:r>
            <a:endParaRPr lang="fa-IR" sz="1400" dirty="0">
              <a:solidFill>
                <a:srgbClr val="333333"/>
              </a:solidFill>
              <a:latin typeface="Droid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70855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98779" y="205409"/>
            <a:ext cx="6460435" cy="9495182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08891" y="486344"/>
            <a:ext cx="1983100" cy="6229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082552"/>
              </p:ext>
            </p:extLst>
          </p:nvPr>
        </p:nvGraphicFramePr>
        <p:xfrm>
          <a:off x="508892" y="1513626"/>
          <a:ext cx="5840208" cy="7892787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{5C22544A-7EE6-4342-B048-85BDC9FD1C3A}</a:tableStyleId>
              </a:tblPr>
              <a:tblGrid>
                <a:gridCol w="2784724">
                  <a:extLst>
                    <a:ext uri="{9D8B030D-6E8A-4147-A177-3AD203B41FA5}">
                      <a16:colId xmlns:a16="http://schemas.microsoft.com/office/drawing/2014/main" val="2628537385"/>
                    </a:ext>
                  </a:extLst>
                </a:gridCol>
                <a:gridCol w="471089">
                  <a:extLst>
                    <a:ext uri="{9D8B030D-6E8A-4147-A177-3AD203B41FA5}">
                      <a16:colId xmlns:a16="http://schemas.microsoft.com/office/drawing/2014/main" val="1044835163"/>
                    </a:ext>
                  </a:extLst>
                </a:gridCol>
                <a:gridCol w="512054">
                  <a:extLst>
                    <a:ext uri="{9D8B030D-6E8A-4147-A177-3AD203B41FA5}">
                      <a16:colId xmlns:a16="http://schemas.microsoft.com/office/drawing/2014/main" val="3953106865"/>
                    </a:ext>
                  </a:extLst>
                </a:gridCol>
                <a:gridCol w="2072341">
                  <a:extLst>
                    <a:ext uri="{9D8B030D-6E8A-4147-A177-3AD203B41FA5}">
                      <a16:colId xmlns:a16="http://schemas.microsoft.com/office/drawing/2014/main" val="2826459039"/>
                    </a:ext>
                  </a:extLst>
                </a:gridCol>
              </a:tblGrid>
              <a:tr h="402609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فعالیت دانشجو در عرصه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عدم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ملاحظات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8352047"/>
                  </a:ext>
                </a:extLst>
              </a:tr>
              <a:tr h="52984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 حداقل 3 بار نمونه برداری از آب جهت سنجش کلر باقیمانده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67306"/>
                  </a:ext>
                </a:extLst>
              </a:tr>
              <a:tr h="52984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مقایسه نتایج به دست آمده از نظر کلر سنجی با استاندارد کشوری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594338"/>
                  </a:ext>
                </a:extLst>
              </a:tr>
              <a:tr h="52984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بررسی نتایج آزمون های میکروبی وشیمیایی انجام شده  در سه ماه گذشته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283300"/>
                  </a:ext>
                </a:extLst>
              </a:tr>
              <a:tr h="52984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بررسی میزان بروز ویا شیوع بیماریهای تنفسی مرتبط با آلودگی هوا از طریق بررسی پرونده‌ها و مراجعین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01429"/>
                  </a:ext>
                </a:extLst>
              </a:tr>
              <a:tr h="59466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تشکیل جلسه با مسئول مربوطه در خصوص مشکلات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ومعظلات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ناشی از آلودگی هوا در منطقه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855538"/>
                  </a:ext>
                </a:extLst>
              </a:tr>
              <a:tr h="59466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بررسی وضعیت دفع زباله ها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7456816"/>
                  </a:ext>
                </a:extLst>
              </a:tr>
              <a:tr h="59466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بررسی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وچپگونگی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جمع آوری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ودفع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زباله های مراکز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بهداشتی,درمانی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598480"/>
                  </a:ext>
                </a:extLst>
              </a:tr>
              <a:tr h="59466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مصاحبه با مسئولین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ومراجعین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در خصوص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مشکاات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ناشی از جمع آوری </a:t>
                      </a:r>
                      <a:r>
                        <a:rPr lang="fa-IR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ودفع</a:t>
                      </a: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زباله در منطقه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272606"/>
                  </a:ext>
                </a:extLst>
              </a:tr>
              <a:tr h="59466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بررسی چگونگی دفع فاضلاب در منطقه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327684"/>
                  </a:ext>
                </a:extLst>
              </a:tr>
              <a:tr h="59466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بررسی شکایات رسیده در خصوص مشکلات بهداشتی فاضلاب در منطقه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8151868"/>
                  </a:ext>
                </a:extLst>
              </a:tr>
              <a:tr h="59466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آشنایی با فعالیت های بهداشت حرفه ای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0280894"/>
                  </a:ext>
                </a:extLst>
              </a:tr>
              <a:tr h="59466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آشنایی با روند آزمایشات پزشکی بهداشت حرفه ای در منطقه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156628"/>
                  </a:ext>
                </a:extLst>
              </a:tr>
              <a:tr h="59466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بررسی فعالیت های بهداشت حرفه ای مرکز در منطقه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381784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715045" y="689904"/>
            <a:ext cx="2634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fa-I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آشنایی با واحد بهداشت محیط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67211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98779" y="205409"/>
            <a:ext cx="6460435" cy="9495182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77362" y="709100"/>
            <a:ext cx="5829300" cy="8817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Aft>
                <a:spcPts val="0"/>
              </a:spcAft>
            </a:pPr>
            <a:r>
              <a:rPr lang="fa-IR" sz="14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باسمه‌تعالی</a:t>
            </a:r>
            <a:endParaRPr lang="en-US" sz="1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کارآموز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عزیز، با سلام و احترام؛</a:t>
            </a: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شما در دوره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کارآموزی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پزشکی اجتماعی و بهداشت با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زیرساخت‌های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بهداشتی و درمانی کشور آشنا شده و دوره خود را در مراکز جامع سلامت شهری سپری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می‌کنید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و بر اساس طرح تحول نظام سلامت با شبکه‌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بهداشت و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درمان آشنا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می‌شوید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.</a:t>
            </a:r>
          </a:p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/>
            </a:r>
            <a:b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</a:b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/>
            </a:r>
            <a:b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</a:br>
            <a:r>
              <a:rPr lang="fa-IR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قوانین:</a:t>
            </a:r>
          </a:p>
          <a:p>
            <a:pPr algn="r" rtl="1">
              <a:lnSpc>
                <a:spcPct val="150000"/>
              </a:lnSpc>
            </a:pP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1- همواره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روپوش به همراه داشته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داشته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باشید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.</a:t>
            </a:r>
            <a:endParaRPr lang="fa-IR" sz="1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2- در مرکز جامع سلامت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شهری مورد نظر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ساعت ۸ صبح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حضور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یابید. </a:t>
            </a:r>
          </a:p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3- پس از اولین حضور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در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مرکز جامع سلامت شهری، جدول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گانت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را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با همکاری گروه خود طراحی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نمایید و بر اساس برنامه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گانت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در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بخش‌های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مورد نظر حضور به عمل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آورید.</a:t>
            </a:r>
          </a:p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5- از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انجام هر گونه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اقدام متفرقه و مداخله فردی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در مرکز مورد نظر بدون نظارت مسئولین مربوطه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خودداری نمایید.</a:t>
            </a:r>
          </a:p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6-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اقدامات عملی و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فعالیت‌های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علمی-آموزشی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خود را در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همین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لاگ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بوک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ثبت نماید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.</a:t>
            </a:r>
          </a:p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7- پس از تکمیل هر صفحه از مسئول مربوطه مهر یا امضا (درون کادر گوشه صفحه) دریافت نمایید. </a:t>
            </a:r>
            <a:endParaRPr lang="fa-IR" sz="1400" dirty="0">
              <a:latin typeface="Times New Roman" panose="02020603050405020304" pitchFamily="18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lvl="0" algn="r" rtl="1">
              <a:lnSpc>
                <a:spcPct val="15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8- تکمیل </a:t>
            </a:r>
            <a:r>
              <a:rPr lang="en-US" sz="13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Logbook</a:t>
            </a:r>
            <a:r>
              <a:rPr lang="en-US" sz="1300" dirty="0">
                <a:latin typeface="B Nazanin" panose="00000400000000000000" pitchFamily="2" charset="-78"/>
                <a:ea typeface="Times New Roman" panose="02020603050405020304" pitchFamily="18" charset="0"/>
              </a:rPr>
              <a:t> </a:t>
            </a:r>
            <a:r>
              <a:rPr lang="fa-IR" sz="1300" dirty="0" smtClean="0">
                <a:latin typeface="B Nazanin" panose="00000400000000000000" pitchFamily="2" charset="-78"/>
                <a:ea typeface="Times New Roman" panose="02020603050405020304" pitchFamily="18" charset="0"/>
              </a:rPr>
              <a:t>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باید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از ابتدای دوره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کارآموزی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آغاز گردد. 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r" rtl="1">
              <a:lnSpc>
                <a:spcPct val="15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9- گروه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آموزشی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می‌تواند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در هر زمان که تشخیص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دهد</a:t>
            </a:r>
            <a:r>
              <a:rPr lang="fa-IR" sz="13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3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لاگ‌بوک</a:t>
            </a:r>
            <a:r>
              <a:rPr lang="fa-IR" sz="1300" dirty="0" smtClean="0">
                <a:latin typeface="B Nazanin" panose="00000400000000000000" pitchFamily="2" charset="-78"/>
                <a:ea typeface="Times New Roman" panose="02020603050405020304" pitchFamily="18" charset="0"/>
              </a:rPr>
              <a:t>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را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در جهت بررسی در اختیار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گیرد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. 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r" rtl="1">
              <a:lnSpc>
                <a:spcPct val="15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10-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کارآموز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موظف است </a:t>
            </a:r>
            <a:r>
              <a:rPr lang="en-US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Logbook</a:t>
            </a:r>
            <a:r>
              <a:rPr lang="fa-IR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خود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را در پایان به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کارشناس گروه بهداشت تحویل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دهد.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/>
            </a:r>
            <a:br>
              <a:rPr lang="fa-IR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</a:br>
            <a:endParaRPr lang="fa-IR" sz="1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پیشنهادات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سازنده شما در بهبود این مجموعه و بدنبال آن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آموزش‌های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این بخش مفید خواهد بود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.</a:t>
            </a:r>
          </a:p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نظرات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شما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دربارة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قسمت‌های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مختلف در مراکز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جامع سلامت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شهری، روستایی و خانه بهداشت جهت ارائه به مسئولین ذیربط و کاربرد در گروه مؤثر خواهد بود. 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 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1">
              <a:lnSpc>
                <a:spcPct val="150000"/>
              </a:lnSpc>
              <a:spcAft>
                <a:spcPts val="0"/>
              </a:spcAft>
            </a:pPr>
            <a:r>
              <a:rPr lang="fa-IR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موفق باشید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887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2452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98779" y="205409"/>
            <a:ext cx="6460435" cy="9495182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77362" y="550076"/>
            <a:ext cx="5829300" cy="886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spcAft>
                <a:spcPts val="0"/>
              </a:spcAft>
            </a:pPr>
            <a:r>
              <a:rPr lang="fa-IR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مقدمه</a:t>
            </a: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هر انسانی که متولد می شود بالقوه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امکان 85 سال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عمر مفید را دارد ولی این عمر مفید در جوامع و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کشـورهاي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مختلـف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متفاوت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است و در درون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کشورها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هم تفاوت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چشمگیري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وجود دارد که ریشه آن در مسائل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اقتصادي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و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اجتماعی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اسـت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.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75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درصـد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عوامل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اثرگذار بر سلامت مربوط به عوامل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اقتصادي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و اجتماعی و محیطی است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و 25 درصد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آنها مربوط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بـه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عوامـل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بیومـدیکال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است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.</a:t>
            </a: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در حوزه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بیومدیکال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دسترسی و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بهره‌مندي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از خدمات با کیفیت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مناسـب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و در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حـوزه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اجتمـاعی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حمایـت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مـالی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از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مصـرف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‌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کنندگان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خدمت به ویژه نیازمندان و فقرا جزو اهداف عدالت در سلامت است. دسترسی به خدمات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بایـد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آسـان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بصـورت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تیمـی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،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ادغام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یافته با استفاده از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تکنولوژي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مناسب و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براي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تمام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گروه‌هاي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سنی و جنسی و مستمر و پیوسته باشد و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بایـد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حاکمیـت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نظـام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سلامت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اطمینان پیدا کند که همه مردم دسترسی در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نزدیک‌ترین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محل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زندگی‌شـان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بـه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خـدمت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مـورد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نیازشـان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را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دارنـد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و از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آن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بهره‌مند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می‌شوند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و حفاظت مالی از آنان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بعمل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می‌آید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.</a:t>
            </a: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/>
            </a:r>
            <a:b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</a:b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ارائه خدمات و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مراقبت‌هـاي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اولیـه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سـلامت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بایـد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در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قالـب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بسـته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خـدمات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پایـه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سـلامت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طراحـی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شـود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.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هـدف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از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طراحـی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بسـته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خـدمات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پایـه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ضـروري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ارتقـاي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سـلامت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جامعـه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طراحـی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دوبـاره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منطقـی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سیسـتم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مراقبـت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سلامتی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، ایجاد مسئولیت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پذیري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شخصـی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کـاهش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هزینـه‌هـاي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عمـومی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مراقبـت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سـلامت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داشـتن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نـوآوري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ایجـاد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ایمنـی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جامعـه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،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حمایـت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اجتمـاعی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قابـل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تهیـه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بـودن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انعکـاس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ارزش‌هاي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سـازمانی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مبتنـی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بـر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شـواهد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بـودن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می‌باشد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.</a:t>
            </a: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endParaRPr lang="fa-IR" sz="1400" dirty="0">
              <a:latin typeface="Times New Roman" panose="02020603050405020304" pitchFamily="18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در سطح اول خدمات، مراقبت تمامی افراد جمعیت تحت پوشش در قالب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گروه‌هاي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سنی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ذیل:</a:t>
            </a:r>
            <a:endParaRPr lang="fa-IR" sz="1400" dirty="0">
              <a:latin typeface="Times New Roman" panose="02020603050405020304" pitchFamily="18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 نوزادان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و کودکان</a:t>
            </a: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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نوجوانان</a:t>
            </a:r>
            <a:endParaRPr lang="fa-IR" sz="1400" dirty="0">
              <a:latin typeface="Times New Roman" panose="02020603050405020304" pitchFamily="18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 جوانان </a:t>
            </a: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 میانسالان</a:t>
            </a:r>
            <a:endParaRPr lang="fa-IR" sz="1400" dirty="0">
              <a:latin typeface="Times New Roman" panose="02020603050405020304" pitchFamily="18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 سالمندان</a:t>
            </a:r>
            <a:endParaRPr lang="fa-IR" sz="1400" dirty="0">
              <a:latin typeface="Times New Roman" panose="02020603050405020304" pitchFamily="18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 مادران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باردار و شیرده</a:t>
            </a:r>
          </a:p>
          <a:p>
            <a:pPr algn="justLow" rtl="1">
              <a:lnSpc>
                <a:spcPct val="150000"/>
              </a:lnSpc>
              <a:spcAft>
                <a:spcPts val="0"/>
              </a:spcAft>
            </a:pP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صورت گرفته و خدمات سلامت باید بر اساس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حیطه‌هاي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محیط خانواده، محیط عمومی جامعه و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محیط‌هاي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جمعی به </a:t>
            </a:r>
            <a:r>
              <a:rPr lang="fa-IR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گروه‌هاي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هدف </a:t>
            </a:r>
            <a:r>
              <a:rPr 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ارائه </a:t>
            </a:r>
            <a:r>
              <a:rPr lang="fa-IR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گردد.</a:t>
            </a:r>
          </a:p>
        </p:txBody>
      </p:sp>
    </p:spTree>
    <p:extLst>
      <p:ext uri="{BB962C8B-B14F-4D97-AF65-F5344CB8AC3E}">
        <p14:creationId xmlns:p14="http://schemas.microsoft.com/office/powerpoint/2010/main" val="1578781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04378" y="1025613"/>
            <a:ext cx="6270789" cy="4645926"/>
            <a:chOff x="304378" y="556590"/>
            <a:chExt cx="6270789" cy="4645926"/>
          </a:xfrm>
        </p:grpSpPr>
        <p:sp>
          <p:nvSpPr>
            <p:cNvPr id="3" name="Rounded Rectangle 2"/>
            <p:cNvSpPr/>
            <p:nvPr/>
          </p:nvSpPr>
          <p:spPr>
            <a:xfrm>
              <a:off x="1843702" y="556590"/>
              <a:ext cx="3170587" cy="47707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4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وزارت بهداشت، درمان و آموزش پزشکی</a:t>
              </a:r>
              <a:endParaRPr lang="en-US" sz="14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82897" y="1392474"/>
              <a:ext cx="2092195" cy="47707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400" b="1" dirty="0" err="1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دانشگاه‌های</a:t>
              </a:r>
              <a:r>
                <a:rPr lang="fa-IR" sz="14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 علوم پزشکی</a:t>
              </a:r>
              <a:endParaRPr lang="en-US" sz="14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179421" y="2232947"/>
              <a:ext cx="869265" cy="47707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معاونت</a:t>
              </a:r>
            </a:p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دانشجویی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809302" y="2232947"/>
              <a:ext cx="850200" cy="47707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معاونت</a:t>
              </a:r>
            </a:p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پژوهشی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2973865" y="2236265"/>
              <a:ext cx="910258" cy="47707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معاونت</a:t>
              </a:r>
            </a:p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غذا و دارو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943755" y="2232947"/>
              <a:ext cx="790988" cy="47707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معاونت</a:t>
              </a:r>
            </a:p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بهداشت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5734061" y="2218032"/>
              <a:ext cx="841106" cy="47707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معاونت</a:t>
              </a:r>
            </a:p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آموزشی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127378" y="2232947"/>
              <a:ext cx="786855" cy="47707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معاونت</a:t>
              </a:r>
            </a:p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درمان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04378" y="2227146"/>
              <a:ext cx="810859" cy="47707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معاونت</a:t>
              </a:r>
            </a:p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پشتیبانی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2556583" y="3055742"/>
              <a:ext cx="1003362" cy="47707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err="1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بیمارستان‌ها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1595330" y="3055327"/>
              <a:ext cx="862210" cy="47707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err="1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درمانگاه‌ها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3660427" y="3055327"/>
              <a:ext cx="1333920" cy="47707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err="1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شبکه‌های‌بهداشت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cxnSp>
          <p:nvCxnSpPr>
            <p:cNvPr id="19" name="Straight Connector 18"/>
            <p:cNvCxnSpPr>
              <a:stCxn id="3" idx="2"/>
            </p:cNvCxnSpPr>
            <p:nvPr/>
          </p:nvCxnSpPr>
          <p:spPr>
            <a:xfrm flipH="1">
              <a:off x="3428994" y="1033668"/>
              <a:ext cx="2" cy="36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6" idx="2"/>
            </p:cNvCxnSpPr>
            <p:nvPr/>
          </p:nvCxnSpPr>
          <p:spPr>
            <a:xfrm flipH="1">
              <a:off x="3428994" y="1869552"/>
              <a:ext cx="1" cy="18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94474" y="2052525"/>
              <a:ext cx="556589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3428994" y="2048358"/>
              <a:ext cx="1" cy="18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2492845" y="2048358"/>
              <a:ext cx="1" cy="18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324145" y="2048358"/>
              <a:ext cx="1" cy="18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5208299" y="2048358"/>
              <a:ext cx="1" cy="18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6154466" y="2048358"/>
              <a:ext cx="1" cy="18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1642222" y="2059851"/>
              <a:ext cx="1" cy="18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596910" y="2047146"/>
              <a:ext cx="1" cy="18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324143" y="2701962"/>
              <a:ext cx="2" cy="36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2495267" y="2717949"/>
              <a:ext cx="1" cy="18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3058263" y="2888409"/>
              <a:ext cx="1" cy="18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2017175" y="2881547"/>
              <a:ext cx="1" cy="18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2017175" y="2897082"/>
              <a:ext cx="10410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ounded Rectangle 30"/>
            <p:cNvSpPr/>
            <p:nvPr/>
          </p:nvSpPr>
          <p:spPr>
            <a:xfrm>
              <a:off x="4367898" y="3888143"/>
              <a:ext cx="1584291" cy="47707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مراکز خدمات جامع سلامت شهری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2699569" y="3888143"/>
              <a:ext cx="1584291" cy="47707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مراکز خدمات جامع سلامت روستایی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 flipH="1">
              <a:off x="4325178" y="3529384"/>
              <a:ext cx="1" cy="18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5175675" y="3704235"/>
              <a:ext cx="1" cy="18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3490314" y="3702900"/>
              <a:ext cx="1" cy="18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3486405" y="3704061"/>
              <a:ext cx="169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5173446" y="4369302"/>
              <a:ext cx="2" cy="36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ounded Rectangle 42"/>
            <p:cNvSpPr/>
            <p:nvPr/>
          </p:nvSpPr>
          <p:spPr>
            <a:xfrm>
              <a:off x="4473032" y="4725438"/>
              <a:ext cx="1445703" cy="47707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err="1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پایگاه‌های</a:t>
              </a:r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 بهداشت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 flipH="1">
              <a:off x="3486405" y="4363326"/>
              <a:ext cx="2" cy="36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ounded Rectangle 44"/>
            <p:cNvSpPr/>
            <p:nvPr/>
          </p:nvSpPr>
          <p:spPr>
            <a:xfrm>
              <a:off x="2819445" y="4719462"/>
              <a:ext cx="1333920" cy="47707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err="1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خانه‌های</a:t>
              </a:r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 بهداشت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2429217" y="417797"/>
            <a:ext cx="40174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>
              <a:lnSpc>
                <a:spcPct val="150000"/>
              </a:lnSpc>
            </a:pPr>
            <a:r>
              <a:rPr lang="fa-IR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ساختار نظام سلامت بر اساس طرح تحول نظام سلامت:</a:t>
            </a:r>
            <a:endParaRPr lang="fa-IR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198779" y="205410"/>
            <a:ext cx="6460435" cy="5805097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7"/>
          <p:cNvSpPr/>
          <p:nvPr/>
        </p:nvSpPr>
        <p:spPr>
          <a:xfrm>
            <a:off x="191565" y="6197564"/>
            <a:ext cx="6460435" cy="3412591"/>
          </a:xfrm>
          <a:prstGeom prst="roundRect">
            <a:avLst>
              <a:gd name="adj" fmla="val 835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249954" y="6311324"/>
            <a:ext cx="31967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>
              <a:lnSpc>
                <a:spcPct val="150000"/>
              </a:lnSpc>
            </a:pPr>
            <a:r>
              <a:rPr lang="fa-IR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ساختار مراکز خدمات جامع سلامت </a:t>
            </a:r>
            <a:r>
              <a:rPr lang="fa-IR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شهری:</a:t>
            </a:r>
            <a:endParaRPr lang="fa-IR" sz="16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409257" y="6837431"/>
            <a:ext cx="6029067" cy="2726668"/>
            <a:chOff x="395189" y="6949975"/>
            <a:chExt cx="6029067" cy="2726668"/>
          </a:xfrm>
        </p:grpSpPr>
        <p:sp>
          <p:nvSpPr>
            <p:cNvPr id="51" name="Round Same Side Corner Rectangle 50"/>
            <p:cNvSpPr/>
            <p:nvPr/>
          </p:nvSpPr>
          <p:spPr>
            <a:xfrm>
              <a:off x="4888809" y="6949975"/>
              <a:ext cx="799418" cy="667521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کارشناس آموزش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52" name="Round Same Side Corner Rectangle 51"/>
            <p:cNvSpPr/>
            <p:nvPr/>
          </p:nvSpPr>
          <p:spPr>
            <a:xfrm>
              <a:off x="4153365" y="6949975"/>
              <a:ext cx="700050" cy="667521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err="1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مراقبین</a:t>
              </a:r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 سلامت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53" name="Round Same Side Corner Rectangle 52"/>
            <p:cNvSpPr/>
            <p:nvPr/>
          </p:nvSpPr>
          <p:spPr>
            <a:xfrm>
              <a:off x="5717185" y="6950507"/>
              <a:ext cx="707071" cy="667521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مسئول</a:t>
              </a:r>
            </a:p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مرکز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54" name="Round Same Side Corner Rectangle 53"/>
            <p:cNvSpPr/>
            <p:nvPr/>
          </p:nvSpPr>
          <p:spPr>
            <a:xfrm>
              <a:off x="3496567" y="6954535"/>
              <a:ext cx="624672" cy="667521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پزشک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55" name="Round Same Side Corner Rectangle 54"/>
            <p:cNvSpPr/>
            <p:nvPr/>
          </p:nvSpPr>
          <p:spPr>
            <a:xfrm>
              <a:off x="2850698" y="6956972"/>
              <a:ext cx="616914" cy="667521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دندان</a:t>
              </a:r>
            </a:p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پزشک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56" name="Round Same Side Corner Rectangle 55"/>
            <p:cNvSpPr/>
            <p:nvPr/>
          </p:nvSpPr>
          <p:spPr>
            <a:xfrm>
              <a:off x="2028537" y="6956972"/>
              <a:ext cx="786767" cy="667521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کارشناس</a:t>
              </a:r>
            </a:p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تغذیه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57" name="Round Same Side Corner Rectangle 56"/>
            <p:cNvSpPr/>
            <p:nvPr/>
          </p:nvSpPr>
          <p:spPr>
            <a:xfrm>
              <a:off x="1210660" y="6956971"/>
              <a:ext cx="782483" cy="667521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کارشناس</a:t>
              </a:r>
            </a:p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بهداشت روان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58" name="Round Same Side Corner Rectangle 57"/>
            <p:cNvSpPr/>
            <p:nvPr/>
          </p:nvSpPr>
          <p:spPr>
            <a:xfrm>
              <a:off x="395189" y="6956971"/>
              <a:ext cx="782483" cy="667521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کارشناس</a:t>
              </a:r>
            </a:p>
            <a:p>
              <a:pPr algn="ctr"/>
              <a:r>
                <a:rPr lang="fa-IR" sz="1200" b="1" dirty="0" smtClean="0">
                  <a:solidFill>
                    <a:sysClr val="windowText" lastClr="000000"/>
                  </a:solidFill>
                  <a:latin typeface="IRANSans" panose="020B0506030804020204" pitchFamily="34" charset="-78"/>
                  <a:cs typeface="IRANSans" panose="020B0506030804020204" pitchFamily="34" charset="-78"/>
                </a:rPr>
                <a:t>بهداشت محیط</a:t>
              </a:r>
              <a:endParaRPr lang="en-US" sz="1200" b="1" dirty="0">
                <a:solidFill>
                  <a:sysClr val="windowText" lastClr="000000"/>
                </a:solidFill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rot="16200000">
              <a:off x="5070287" y="8487550"/>
              <a:ext cx="20008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a-IR" sz="12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نظارت / هماهنگی بین بخشی</a:t>
              </a:r>
              <a:endParaRPr lang="en-US" sz="1200" dirty="0"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 rot="16200000">
              <a:off x="4276754" y="8242045"/>
              <a:ext cx="204358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sz="1100" dirty="0" err="1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سفیران</a:t>
              </a:r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 سلامت/ رابطین سلامت/</a:t>
              </a:r>
            </a:p>
            <a:p>
              <a:pPr algn="r" rtl="1"/>
              <a:r>
                <a:rPr lang="fa-IR" sz="1100" dirty="0" err="1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بیماری‌های</a:t>
              </a:r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 واگیر و </a:t>
              </a:r>
              <a:r>
                <a:rPr lang="fa-IR" sz="1100" dirty="0" err="1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غیرواگیر</a:t>
              </a:r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 / </a:t>
              </a:r>
              <a:r>
                <a:rPr lang="fa-IR" sz="1100" dirty="0" err="1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بهدشت</a:t>
              </a:r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 نوجوانان/ </a:t>
              </a:r>
            </a:p>
            <a:p>
              <a:pPr algn="r" rtl="1"/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بهداشت جوانان/</a:t>
              </a:r>
              <a:endParaRPr lang="en-US" sz="1100" dirty="0"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 rot="16200000">
              <a:off x="3482498" y="8346896"/>
              <a:ext cx="204358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sz="1100" dirty="0" err="1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بیماری‌یابی</a:t>
              </a:r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/آموزش درون بخشی و برون بخشی/ مادر و کودک/ </a:t>
              </a:r>
              <a:r>
                <a:rPr lang="fa-IR" sz="1100" dirty="0" err="1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ایمن‌سازی</a:t>
              </a:r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 / سالمندان / مانا</a:t>
              </a:r>
              <a:endParaRPr lang="en-US" sz="1100" dirty="0">
                <a:latin typeface="IRANSans" panose="020B0506030804020204" pitchFamily="34" charset="-78"/>
                <a:cs typeface="IRANSans" panose="020B0506030804020204" pitchFamily="34" charset="-78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 rot="16200000">
              <a:off x="2764696" y="8351457"/>
              <a:ext cx="204358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sz="1100" dirty="0" err="1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بیماری‌های</a:t>
              </a:r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 ساده / </a:t>
              </a:r>
              <a:r>
                <a:rPr lang="fa-IR" sz="1100" dirty="0" err="1" smtClean="0">
                  <a:latin typeface="IRANSans" panose="020B0506030804020204" pitchFamily="34" charset="-78"/>
                  <a:cs typeface="IRANSans" panose="020B0506030804020204" pitchFamily="34" charset="-78"/>
                </a:rPr>
                <a:t>پروتککل‌های</a:t>
              </a:r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 </a:t>
              </a:r>
              <a:r>
                <a:rPr lang="fa-IR" sz="1100" dirty="0" err="1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ابلاغی</a:t>
              </a:r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 پزشکان عمومی / درمان </a:t>
              </a:r>
              <a:r>
                <a:rPr lang="fa-IR" sz="1100" dirty="0" err="1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بیماری‌های</a:t>
              </a:r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 عفونی </a:t>
              </a:r>
              <a:r>
                <a:rPr lang="fa-IR" sz="1100" dirty="0" err="1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التور</a:t>
              </a:r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، سل و...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 rot="16200000">
              <a:off x="2135672" y="8421026"/>
              <a:ext cx="20435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بهداشت و مراقبت از سلامت دهان و دندان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 rot="16200000">
              <a:off x="1400127" y="8438139"/>
              <a:ext cx="20435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مداخلات </a:t>
              </a:r>
              <a:r>
                <a:rPr lang="fa-IR" sz="1100" dirty="0" err="1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تغذیه‌ای</a:t>
              </a:r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 و</a:t>
              </a:r>
            </a:p>
            <a:p>
              <a:pPr algn="r" rtl="1"/>
              <a:r>
                <a:rPr lang="fa-IR" sz="1100" dirty="0" err="1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رژیم‌های</a:t>
              </a:r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 غذایی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 rot="16200000">
              <a:off x="583711" y="8522776"/>
              <a:ext cx="204358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بهداشت و سلامت روان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 rot="16200000">
              <a:off x="-190543" y="8354769"/>
              <a:ext cx="204358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بهداشت آب و </a:t>
              </a:r>
              <a:r>
                <a:rPr lang="fa-IR" sz="1100" dirty="0" err="1" smtClean="0">
                  <a:latin typeface="IRANSans" panose="020B0506030804020204" pitchFamily="34" charset="-78"/>
                  <a:cs typeface="IRANSans" panose="020B0506030804020204" pitchFamily="34" charset="-78"/>
                </a:rPr>
                <a:t>کلرزنی</a:t>
              </a:r>
              <a:endParaRPr lang="fa-IR" sz="1100" dirty="0" smtClean="0">
                <a:latin typeface="IRANSans" panose="020B0506030804020204" pitchFamily="34" charset="-78"/>
                <a:cs typeface="IRANSans" panose="020B0506030804020204" pitchFamily="34" charset="-78"/>
              </a:endParaRPr>
            </a:p>
            <a:p>
              <a:pPr algn="r" rtl="1"/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بهداشت و پایش اماکن</a:t>
              </a:r>
            </a:p>
            <a:p>
              <a:pPr algn="r" rtl="1"/>
              <a:r>
                <a:rPr lang="fa-IR" sz="1100" dirty="0" smtClean="0">
                  <a:latin typeface="IRANSans" panose="020B0506030804020204" pitchFamily="34" charset="-78"/>
                  <a:cs typeface="IRANSans" panose="020B0506030804020204" pitchFamily="34" charset="-78"/>
                </a:rPr>
                <a:t>پرونده سلامت</a:t>
              </a:r>
            </a:p>
          </p:txBody>
        </p:sp>
      </p:grpSp>
      <p:sp>
        <p:nvSpPr>
          <p:cNvPr id="68" name="Oval 67"/>
          <p:cNvSpPr/>
          <p:nvPr/>
        </p:nvSpPr>
        <p:spPr>
          <a:xfrm>
            <a:off x="1809706" y="5163134"/>
            <a:ext cx="207469" cy="20746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391692" y="5155829"/>
            <a:ext cx="144708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1050" b="1" dirty="0" smtClean="0">
                <a:latin typeface="IRANSans" panose="020B0506030804020204" pitchFamily="34" charset="-78"/>
                <a:cs typeface="IRANSans" panose="020B0506030804020204" pitchFamily="34" charset="-78"/>
              </a:rPr>
              <a:t>از </a:t>
            </a:r>
            <a:r>
              <a:rPr lang="fa-IR" sz="1050" b="1" dirty="0" err="1" smtClean="0">
                <a:latin typeface="IRANSans" panose="020B0506030804020204" pitchFamily="34" charset="-78"/>
                <a:cs typeface="IRANSans" panose="020B0506030804020204" pitchFamily="34" charset="-78"/>
              </a:rPr>
              <a:t>بخش‌های</a:t>
            </a:r>
            <a:r>
              <a:rPr lang="fa-IR" sz="1050" b="1" dirty="0" smtClean="0">
                <a:latin typeface="IRANSans" panose="020B0506030804020204" pitchFamily="34" charset="-78"/>
                <a:cs typeface="IRANSans" panose="020B0506030804020204" pitchFamily="34" charset="-78"/>
              </a:rPr>
              <a:t> </a:t>
            </a:r>
            <a:r>
              <a:rPr lang="fa-IR" sz="1050" b="1" dirty="0" err="1" smtClean="0">
                <a:latin typeface="IRANSans" panose="020B0506030804020204" pitchFamily="34" charset="-78"/>
                <a:cs typeface="IRANSans" panose="020B0506030804020204" pitchFamily="34" charset="-78"/>
              </a:rPr>
              <a:t>رنگ‌شده</a:t>
            </a:r>
            <a:r>
              <a:rPr lang="fa-IR" sz="1050" b="1" dirty="0" smtClean="0">
                <a:latin typeface="IRANSans" panose="020B0506030804020204" pitchFamily="34" charset="-78"/>
                <a:cs typeface="IRANSans" panose="020B0506030804020204" pitchFamily="34" charset="-78"/>
              </a:rPr>
              <a:t> در طی دوره بازدید به عمل خواهد آمد.</a:t>
            </a:r>
          </a:p>
        </p:txBody>
      </p:sp>
    </p:spTree>
    <p:extLst>
      <p:ext uri="{BB962C8B-B14F-4D97-AF65-F5344CB8AC3E}">
        <p14:creationId xmlns:p14="http://schemas.microsoft.com/office/powerpoint/2010/main" val="1354757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949151"/>
              </p:ext>
            </p:extLst>
          </p:nvPr>
        </p:nvGraphicFramePr>
        <p:xfrm>
          <a:off x="508891" y="1382947"/>
          <a:ext cx="5840209" cy="6131545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{5C22544A-7EE6-4342-B048-85BDC9FD1C3A}</a:tableStyleId>
              </a:tblPr>
              <a:tblGrid>
                <a:gridCol w="2849706">
                  <a:extLst>
                    <a:ext uri="{9D8B030D-6E8A-4147-A177-3AD203B41FA5}">
                      <a16:colId xmlns:a16="http://schemas.microsoft.com/office/drawing/2014/main" val="2604593130"/>
                    </a:ext>
                  </a:extLst>
                </a:gridCol>
                <a:gridCol w="462455">
                  <a:extLst>
                    <a:ext uri="{9D8B030D-6E8A-4147-A177-3AD203B41FA5}">
                      <a16:colId xmlns:a16="http://schemas.microsoft.com/office/drawing/2014/main" val="2739081652"/>
                    </a:ext>
                  </a:extLst>
                </a:gridCol>
                <a:gridCol w="493986">
                  <a:extLst>
                    <a:ext uri="{9D8B030D-6E8A-4147-A177-3AD203B41FA5}">
                      <a16:colId xmlns:a16="http://schemas.microsoft.com/office/drawing/2014/main" val="846709023"/>
                    </a:ext>
                  </a:extLst>
                </a:gridCol>
                <a:gridCol w="2034062">
                  <a:extLst>
                    <a:ext uri="{9D8B030D-6E8A-4147-A177-3AD203B41FA5}">
                      <a16:colId xmlns:a16="http://schemas.microsoft.com/office/drawing/2014/main" val="783837609"/>
                    </a:ext>
                  </a:extLst>
                </a:gridCol>
              </a:tblGrid>
              <a:tr h="49904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فعالیت دانشجو در عرصه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عدم انجام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ملاحظات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351497"/>
                  </a:ext>
                </a:extLst>
              </a:tr>
              <a:tr h="51320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شرايط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استقرار خانه بهداشت از نظر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پراكندگي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جمعيت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2774840"/>
                  </a:ext>
                </a:extLst>
              </a:tr>
              <a:tr h="51320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شرايط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استقرار خانه بهداشت از نظر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رههاي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ارتباطي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481583"/>
                  </a:ext>
                </a:extLst>
              </a:tr>
              <a:tr h="51320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وضعيت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سرشماري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سالانه و ثبت اطلاعات در خانه بهداشت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126531"/>
                  </a:ext>
                </a:extLst>
              </a:tr>
              <a:tr h="51320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وضعيت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كمك‌هاي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اوليه و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پيگيري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درمان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065733"/>
                  </a:ext>
                </a:extLst>
              </a:tr>
              <a:tr h="51320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وضعيت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انجام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تزريقات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و پانسمان توسط بهورز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282693"/>
                  </a:ext>
                </a:extLst>
              </a:tr>
              <a:tr h="51320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وضعيت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رسيدگي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به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فوريت‌ها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توسط بهورز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327353"/>
                  </a:ext>
                </a:extLst>
              </a:tr>
              <a:tr h="43624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نحوه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همكاري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بهورز با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دانشجويان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069936"/>
                  </a:ext>
                </a:extLst>
              </a:tr>
              <a:tr h="43624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حجم خدمات ماهانه خانه بهداشت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79490"/>
                  </a:ext>
                </a:extLst>
              </a:tr>
              <a:tr h="65436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مشخصات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فردي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بهورزان شاغل (از نظر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بومي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بودن، سن، جنس و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تحصيلات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440049"/>
                  </a:ext>
                </a:extLst>
              </a:tr>
              <a:tr h="51320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وضعيت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روابط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كاركنان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در داخل خانه بهداشت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1980849"/>
                  </a:ext>
                </a:extLst>
              </a:tr>
              <a:tr h="51320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وضعيت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ارتباط خانه بهداشت با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مركز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بهداشتي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4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درماني</a:t>
                      </a: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مربوطه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4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6100145"/>
                  </a:ext>
                </a:extLst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198779" y="205409"/>
            <a:ext cx="6460435" cy="9495182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08891" y="562708"/>
            <a:ext cx="1983100" cy="6229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70062" y="7664842"/>
            <a:ext cx="397903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پوسترهای نصب شده در خانه بهداشت را لیست نمایید:</a:t>
            </a: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1-							6-</a:t>
            </a: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2-							7-	</a:t>
            </a: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3-							8-</a:t>
            </a: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4-							9-</a:t>
            </a: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5-							10-</a:t>
            </a:r>
            <a:endParaRPr lang="fa-IR" sz="1600" b="1" dirty="0"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46295" y="618370"/>
            <a:ext cx="1231427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>
              <a:lnSpc>
                <a:spcPct val="150000"/>
              </a:lnSpc>
            </a:pPr>
            <a:r>
              <a:rPr lang="fa-IR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خانه بهداشت</a:t>
            </a:r>
            <a:endParaRPr lang="fa-IR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64723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98779" y="205409"/>
            <a:ext cx="6460435" cy="9495182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720326"/>
              </p:ext>
            </p:extLst>
          </p:nvPr>
        </p:nvGraphicFramePr>
        <p:xfrm>
          <a:off x="508892" y="1041309"/>
          <a:ext cx="5840208" cy="8363947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{5C22544A-7EE6-4342-B048-85BDC9FD1C3A}</a:tableStyleId>
              </a:tblPr>
              <a:tblGrid>
                <a:gridCol w="2846245">
                  <a:extLst>
                    <a:ext uri="{9D8B030D-6E8A-4147-A177-3AD203B41FA5}">
                      <a16:colId xmlns:a16="http://schemas.microsoft.com/office/drawing/2014/main" val="3958651769"/>
                    </a:ext>
                  </a:extLst>
                </a:gridCol>
                <a:gridCol w="464233">
                  <a:extLst>
                    <a:ext uri="{9D8B030D-6E8A-4147-A177-3AD203B41FA5}">
                      <a16:colId xmlns:a16="http://schemas.microsoft.com/office/drawing/2014/main" val="2439716783"/>
                    </a:ext>
                  </a:extLst>
                </a:gridCol>
                <a:gridCol w="506437">
                  <a:extLst>
                    <a:ext uri="{9D8B030D-6E8A-4147-A177-3AD203B41FA5}">
                      <a16:colId xmlns:a16="http://schemas.microsoft.com/office/drawing/2014/main" val="1644893122"/>
                    </a:ext>
                  </a:extLst>
                </a:gridCol>
                <a:gridCol w="2023293">
                  <a:extLst>
                    <a:ext uri="{9D8B030D-6E8A-4147-A177-3AD203B41FA5}">
                      <a16:colId xmlns:a16="http://schemas.microsoft.com/office/drawing/2014/main" val="4194069991"/>
                    </a:ext>
                  </a:extLst>
                </a:gridCol>
              </a:tblGrid>
              <a:tr h="40798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فعالیت دانشجو در عرصه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عدم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انجام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ملاحظات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142582"/>
                  </a:ext>
                </a:extLst>
              </a:tr>
              <a:tr h="22418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بررسی نقشه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كروكي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منطقه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7308081"/>
                  </a:ext>
                </a:extLst>
              </a:tr>
              <a:tr h="481653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بررسی نقشه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كروكي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روستاهاي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قمر و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تعيين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موقعيت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آنها با خانه بهداشت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64968"/>
                  </a:ext>
                </a:extLst>
              </a:tr>
              <a:tr h="22418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محاسبه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جمعيت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واقعي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منطقه (ثابت و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سيار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)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653571"/>
                  </a:ext>
                </a:extLst>
              </a:tr>
              <a:tr h="22418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محاسبه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تركيب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جنسي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و 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جمعيت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203980"/>
                  </a:ext>
                </a:extLst>
              </a:tr>
              <a:tr h="22418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تعيين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گروه‌هاي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سني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جمعيت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275703"/>
                  </a:ext>
                </a:extLst>
              </a:tr>
              <a:tr h="32932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رسم هرم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سني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و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جنسي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256968"/>
                  </a:ext>
                </a:extLst>
              </a:tr>
              <a:tr h="44836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بررسی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خصوصيات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راهها و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جاده‌هاي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ارتباطي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با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مركز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بهداشت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روستايي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و شهرستان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820063"/>
                  </a:ext>
                </a:extLst>
              </a:tr>
              <a:tr h="54512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بررسی فاصله و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وضعيت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راههاي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ارتباطي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خانه بهداشت با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روستاهاي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قمر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54023"/>
                  </a:ext>
                </a:extLst>
              </a:tr>
              <a:tr h="54512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تهيه ليست طوايف و تيره‌هاي مختلف در محل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647889"/>
                  </a:ext>
                </a:extLst>
              </a:tr>
              <a:tr h="36458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برسی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شرايط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جوي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و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اقليمي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818871"/>
                  </a:ext>
                </a:extLst>
              </a:tr>
              <a:tr h="32298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برسی منابع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آبهاي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منطقه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453965"/>
                  </a:ext>
                </a:extLst>
              </a:tr>
              <a:tr h="42453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تعيين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وضعيت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تشكيلات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و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تسهيلات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عمومي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0002360"/>
                  </a:ext>
                </a:extLst>
              </a:tr>
              <a:tr h="23483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برسی 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فراواني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مشاغل منطقه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1537376"/>
                  </a:ext>
                </a:extLst>
              </a:tr>
              <a:tr h="22418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تعيين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وضعيت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تسهيلات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آموزشي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844920"/>
                  </a:ext>
                </a:extLst>
              </a:tr>
              <a:tr h="22418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ارزيابي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وضعيت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مهاجرت در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يك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سال گذشته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223525"/>
                  </a:ext>
                </a:extLst>
              </a:tr>
              <a:tr h="22418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وضعيت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گزارش‌ها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و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آمارهاي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خانه بهداشت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8737357"/>
                  </a:ext>
                </a:extLst>
              </a:tr>
              <a:tr h="44836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وضعيت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نيروي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انساني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شاغل در خانه بهداشت و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مقايسه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با استاندارد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704405"/>
                  </a:ext>
                </a:extLst>
              </a:tr>
              <a:tr h="22418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فضاي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خانه بهداشت و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مقايسه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با استاندارد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9735612"/>
                  </a:ext>
                </a:extLst>
              </a:tr>
              <a:tr h="44836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كيفيت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نوع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وسايل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خانه بهداشت و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مقايسه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با استاندارد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1172561"/>
                  </a:ext>
                </a:extLst>
              </a:tr>
              <a:tr h="22418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وضعيت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نظارت سطوح بالاتر از خانه بهداشت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278339"/>
                  </a:ext>
                </a:extLst>
              </a:tr>
              <a:tr h="22418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وضعيت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مراجعه بهورز به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روستاهاي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قمر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2336419"/>
                  </a:ext>
                </a:extLst>
              </a:tr>
              <a:tr h="44836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وضعيت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مراجعه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پزشك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به خانه بهداشت(از نظر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تواتر،نظم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و...)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738981"/>
                  </a:ext>
                </a:extLst>
              </a:tr>
              <a:tr h="44836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پس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خوراندهاي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داده شده توسط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پزشك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مركز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بهداشتي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درماني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9886710"/>
                  </a:ext>
                </a:extLst>
              </a:tr>
              <a:tr h="224181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بررسي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وضعيت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سيستم</a:t>
                      </a: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B Nazanin" panose="00000400000000000000" pitchFamily="2" charset="-78"/>
                        </a:rPr>
                        <a:t> ارجاع در خانه بهداشت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0144372"/>
                  </a:ext>
                </a:extLst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508891" y="331596"/>
            <a:ext cx="1983100" cy="6229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46295" y="389771"/>
            <a:ext cx="1231427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>
              <a:lnSpc>
                <a:spcPct val="150000"/>
              </a:lnSpc>
            </a:pPr>
            <a:r>
              <a:rPr lang="fa-IR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خانه بهداشت</a:t>
            </a:r>
            <a:endParaRPr lang="fa-IR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41687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549716" y="417797"/>
            <a:ext cx="2896947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>
              <a:lnSpc>
                <a:spcPct val="150000"/>
              </a:lnSpc>
            </a:pPr>
            <a:r>
              <a:rPr lang="fa-IR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مرکز خدمات جامع سلامت شهری:</a:t>
            </a:r>
            <a:endParaRPr lang="fa-IR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198779" y="205411"/>
            <a:ext cx="6460435" cy="3418736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121566" y="968935"/>
            <a:ext cx="3156634" cy="3054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r" rtl="1">
              <a:lnSpc>
                <a:spcPts val="2100"/>
              </a:lnSpc>
              <a:buFont typeface="Wingdings" panose="05000000000000000000" pitchFamily="2" charset="2"/>
              <a:buChar char="ü"/>
            </a:pPr>
            <a:r>
              <a:rPr lang="fa-IR" sz="1400" b="1" dirty="0" smtClean="0">
                <a:cs typeface="B Nazanin" panose="00000400000000000000" pitchFamily="2" charset="-78"/>
              </a:rPr>
              <a:t>نام مرکز خدمات جامع سلامت شهری:</a:t>
            </a:r>
          </a:p>
          <a:p>
            <a:pPr marL="285750" indent="-285750" algn="r" rtl="1">
              <a:lnSpc>
                <a:spcPts val="2100"/>
              </a:lnSpc>
              <a:buFont typeface="Wingdings" panose="05000000000000000000" pitchFamily="2" charset="2"/>
              <a:buChar char="ü"/>
            </a:pPr>
            <a:r>
              <a:rPr lang="fa-IR" sz="1400" b="1" dirty="0" smtClean="0">
                <a:cs typeface="B Nazanin" panose="00000400000000000000" pitchFamily="2" charset="-78"/>
              </a:rPr>
              <a:t>نام </a:t>
            </a:r>
            <a:r>
              <a:rPr lang="fa-IR" sz="1400" b="1" dirty="0" err="1" smtClean="0">
                <a:cs typeface="B Nazanin" panose="00000400000000000000" pitchFamily="2" charset="-78"/>
              </a:rPr>
              <a:t>پایگاه‌های</a:t>
            </a:r>
            <a:r>
              <a:rPr lang="fa-IR" sz="1400" b="1" dirty="0" smtClean="0">
                <a:cs typeface="B Nazanin" panose="00000400000000000000" pitchFamily="2" charset="-78"/>
              </a:rPr>
              <a:t> بهداشت تحت پوشش مرکز:</a:t>
            </a:r>
          </a:p>
          <a:p>
            <a:pPr marL="285750" indent="-285750" algn="r" rtl="1">
              <a:lnSpc>
                <a:spcPts val="2100"/>
              </a:lnSpc>
              <a:buFont typeface="Wingdings" panose="05000000000000000000" pitchFamily="2" charset="2"/>
              <a:buChar char="ü"/>
            </a:pPr>
            <a:r>
              <a:rPr lang="fa-IR" sz="1400" b="1" dirty="0" smtClean="0">
                <a:cs typeface="B Nazanin" panose="00000400000000000000" pitchFamily="2" charset="-78"/>
              </a:rPr>
              <a:t>جمعیت تحت پوشش مرکز:</a:t>
            </a:r>
          </a:p>
          <a:p>
            <a:pPr marL="285750" indent="-285750" algn="r" rtl="1">
              <a:lnSpc>
                <a:spcPts val="2100"/>
              </a:lnSpc>
              <a:buFont typeface="Wingdings" panose="05000000000000000000" pitchFamily="2" charset="2"/>
              <a:buChar char="ü"/>
            </a:pPr>
            <a:r>
              <a:rPr lang="fa-IR" sz="1400" b="1" dirty="0" smtClean="0">
                <a:cs typeface="B Nazanin" panose="00000400000000000000" pitchFamily="2" charset="-78"/>
              </a:rPr>
              <a:t>مشکلات شایع منطقه:</a:t>
            </a:r>
          </a:p>
          <a:p>
            <a:pPr marL="285750" indent="-285750" algn="r" rtl="1">
              <a:lnSpc>
                <a:spcPts val="2100"/>
              </a:lnSpc>
              <a:buFont typeface="Wingdings" panose="05000000000000000000" pitchFamily="2" charset="2"/>
              <a:buChar char="ü"/>
            </a:pPr>
            <a:r>
              <a:rPr lang="fa-IR" sz="1400" b="1" dirty="0" smtClean="0">
                <a:cs typeface="B Nazanin" panose="00000400000000000000" pitchFamily="2" charset="-78"/>
              </a:rPr>
              <a:t>عوامل موثر بر بروز مشکلات شایع در منطقه:</a:t>
            </a:r>
          </a:p>
          <a:p>
            <a:pPr marL="285750" indent="-285750" algn="r" rtl="1">
              <a:lnSpc>
                <a:spcPts val="2100"/>
              </a:lnSpc>
              <a:buFont typeface="Wingdings" panose="05000000000000000000" pitchFamily="2" charset="2"/>
              <a:buChar char="ü"/>
            </a:pPr>
            <a:r>
              <a:rPr lang="fa-IR" sz="1400" b="1" dirty="0" smtClean="0">
                <a:cs typeface="B Nazanin" panose="00000400000000000000" pitchFamily="2" charset="-78"/>
              </a:rPr>
              <a:t>داروهای اساسی مرکز:</a:t>
            </a:r>
          </a:p>
          <a:p>
            <a:pPr marL="285750" indent="-285750" algn="r" rtl="1">
              <a:lnSpc>
                <a:spcPts val="2100"/>
              </a:lnSpc>
              <a:buFont typeface="Wingdings" panose="05000000000000000000" pitchFamily="2" charset="2"/>
              <a:buChar char="ü"/>
            </a:pPr>
            <a:r>
              <a:rPr lang="fa-IR" sz="1400" b="1" dirty="0" smtClean="0">
                <a:cs typeface="B Nazanin" panose="00000400000000000000" pitchFamily="2" charset="-78"/>
              </a:rPr>
              <a:t>تعداد کارکنان مرکز:</a:t>
            </a:r>
          </a:p>
          <a:p>
            <a:pPr marL="285750" indent="-285750" algn="r" rtl="1">
              <a:lnSpc>
                <a:spcPts val="2100"/>
              </a:lnSpc>
              <a:buFont typeface="Wingdings" panose="05000000000000000000" pitchFamily="2" charset="2"/>
              <a:buChar char="ü"/>
            </a:pPr>
            <a:r>
              <a:rPr lang="fa-IR" sz="1400" b="1" dirty="0" smtClean="0">
                <a:cs typeface="B Nazanin" panose="00000400000000000000" pitchFamily="2" charset="-78"/>
              </a:rPr>
              <a:t>واحدهای تحت پوشش مرکز:</a:t>
            </a:r>
          </a:p>
          <a:p>
            <a:pPr marL="285750" indent="-285750" algn="r" rtl="1">
              <a:lnSpc>
                <a:spcPts val="2100"/>
              </a:lnSpc>
              <a:buFont typeface="Wingdings" panose="05000000000000000000" pitchFamily="2" charset="2"/>
              <a:buChar char="ü"/>
            </a:pPr>
            <a:r>
              <a:rPr lang="fa-IR" sz="1400" b="1" dirty="0" smtClean="0">
                <a:cs typeface="B Nazanin" panose="00000400000000000000" pitchFamily="2" charset="-78"/>
              </a:rPr>
              <a:t>مداخلات </a:t>
            </a:r>
            <a:r>
              <a:rPr lang="fa-IR" sz="1400" b="1" dirty="0" err="1" smtClean="0">
                <a:cs typeface="B Nazanin" panose="00000400000000000000" pitchFamily="2" charset="-78"/>
              </a:rPr>
              <a:t>تغذیه‌ای</a:t>
            </a:r>
            <a:r>
              <a:rPr lang="fa-IR" sz="1400" b="1" dirty="0" smtClean="0">
                <a:cs typeface="B Nazanin" panose="00000400000000000000" pitchFamily="2" charset="-78"/>
              </a:rPr>
              <a:t> مرکز:</a:t>
            </a:r>
          </a:p>
          <a:p>
            <a:pPr marL="285750" indent="-285750" algn="r" rtl="1">
              <a:lnSpc>
                <a:spcPts val="2100"/>
              </a:lnSpc>
              <a:buFont typeface="Wingdings" panose="05000000000000000000" pitchFamily="2" charset="2"/>
              <a:buChar char="ü"/>
            </a:pPr>
            <a:endParaRPr lang="fa-IR" sz="1400" b="1" dirty="0" smtClean="0">
              <a:cs typeface="B Nazanin" panose="00000400000000000000" pitchFamily="2" charset="-78"/>
            </a:endParaRPr>
          </a:p>
          <a:p>
            <a:pPr marL="285750" indent="-285750" algn="r" rtl="1">
              <a:lnSpc>
                <a:spcPts val="2100"/>
              </a:lnSpc>
              <a:buFont typeface="Wingdings" panose="05000000000000000000" pitchFamily="2" charset="2"/>
              <a:buChar char="ü"/>
            </a:pPr>
            <a:endParaRPr lang="fa-IR" sz="1400" b="1" dirty="0">
              <a:cs typeface="B Nazanin" panose="00000400000000000000" pitchFamily="2" charset="-78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191565" y="3836533"/>
            <a:ext cx="6460435" cy="5773623"/>
          </a:xfrm>
          <a:prstGeom prst="roundRect">
            <a:avLst>
              <a:gd name="adj" fmla="val 429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2041396" y="3956030"/>
            <a:ext cx="4153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نقشه هوایی منطقه تحت پوشش مرکز خود را رسم نمایید:</a:t>
            </a:r>
            <a:endParaRPr lang="fa-IR" sz="16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9644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98779" y="205409"/>
            <a:ext cx="6460435" cy="9495182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244036" y="689904"/>
            <a:ext cx="2105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a-IR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آشنایی با واحد آموزش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08891" y="562708"/>
            <a:ext cx="1983100" cy="6229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8750" y="1542778"/>
            <a:ext cx="5960350" cy="7971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sz="1600" b="1" dirty="0">
                <a:cs typeface="B Nazanin" panose="00000400000000000000" pitchFamily="2" charset="-78"/>
              </a:rPr>
              <a:t>تفاوت </a:t>
            </a:r>
            <a:r>
              <a:rPr lang="fa-IR" sz="1600" b="1" dirty="0" err="1">
                <a:cs typeface="B Nazanin" panose="00000400000000000000" pitchFamily="2" charset="-78"/>
              </a:rPr>
              <a:t>سفیران</a:t>
            </a:r>
            <a:r>
              <a:rPr lang="fa-IR" sz="1600" b="1" dirty="0">
                <a:cs typeface="B Nazanin" panose="00000400000000000000" pitchFamily="2" charset="-78"/>
              </a:rPr>
              <a:t> </a:t>
            </a:r>
            <a:r>
              <a:rPr lang="fa-IR" sz="1600" b="1" dirty="0" smtClean="0">
                <a:cs typeface="B Nazanin" panose="00000400000000000000" pitchFamily="2" charset="-78"/>
              </a:rPr>
              <a:t>سلامت و رابطین سلامت را شرح دهید:</a:t>
            </a: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بسته آموزشی </a:t>
            </a:r>
            <a:r>
              <a:rPr lang="fa-IR" sz="1600" b="1" dirty="0" err="1" smtClean="0">
                <a:cs typeface="B Nazanin" panose="00000400000000000000" pitchFamily="2" charset="-78"/>
              </a:rPr>
              <a:t>سفیران</a:t>
            </a:r>
            <a:r>
              <a:rPr lang="fa-IR" sz="1600" b="1" dirty="0" smtClean="0">
                <a:cs typeface="B Nazanin" panose="00000400000000000000" pitchFamily="2" charset="-78"/>
              </a:rPr>
              <a:t> سلامت در مرکز شما شامل چیست؟</a:t>
            </a: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بسته آموزشی رابطین سلامت در مرکز شما شامل چیست؟</a:t>
            </a: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پروتکل </a:t>
            </a:r>
            <a:r>
              <a:rPr lang="en-US" sz="1600" b="1" dirty="0" smtClean="0">
                <a:cs typeface="B Nazanin" panose="00000400000000000000" pitchFamily="2" charset="-78"/>
              </a:rPr>
              <a:t>IRAPEN</a:t>
            </a:r>
            <a:r>
              <a:rPr lang="fa-IR" sz="1600" b="1" dirty="0" smtClean="0">
                <a:cs typeface="B Nazanin" panose="00000400000000000000" pitchFamily="2" charset="-78"/>
              </a:rPr>
              <a:t> را در 8 عنوان بیان نمایید:</a:t>
            </a: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1-							5-</a:t>
            </a: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2-							6-</a:t>
            </a: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3-							7-</a:t>
            </a: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4-							8-</a:t>
            </a: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کدام </a:t>
            </a:r>
            <a:r>
              <a:rPr lang="fa-IR" sz="1600" b="1" dirty="0" err="1" smtClean="0">
                <a:cs typeface="B Nazanin" panose="00000400000000000000" pitchFamily="2" charset="-78"/>
              </a:rPr>
              <a:t>بیماری‌های</a:t>
            </a:r>
            <a:r>
              <a:rPr lang="fa-IR" sz="1600" b="1" dirty="0" smtClean="0">
                <a:cs typeface="B Nazanin" panose="00000400000000000000" pitchFamily="2" charset="-78"/>
              </a:rPr>
              <a:t> واگیردار در مرکز شما تحت پایش هستند؟</a:t>
            </a: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با سامانه سیب آشنا شوید و 5 مزیت آن نسبت به </a:t>
            </a:r>
            <a:r>
              <a:rPr lang="fa-IR" sz="1600" b="1" dirty="0" err="1" smtClean="0">
                <a:cs typeface="B Nazanin" panose="00000400000000000000" pitchFamily="2" charset="-78"/>
              </a:rPr>
              <a:t>سامانه‌های</a:t>
            </a:r>
            <a:r>
              <a:rPr lang="fa-IR" sz="1600" b="1" dirty="0" smtClean="0">
                <a:cs typeface="B Nazanin" panose="00000400000000000000" pitchFamily="2" charset="-78"/>
              </a:rPr>
              <a:t> دستی را لیست نمایید:</a:t>
            </a: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1-</a:t>
            </a: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2-</a:t>
            </a: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3-</a:t>
            </a: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4-</a:t>
            </a: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5-</a:t>
            </a: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71557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98779" y="205409"/>
            <a:ext cx="6460435" cy="9495182"/>
          </a:xfrm>
          <a:prstGeom prst="roundRect">
            <a:avLst>
              <a:gd name="adj" fmla="val 37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244036" y="689904"/>
            <a:ext cx="2105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a-IR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آشنایی با واحد آموزش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08891" y="562708"/>
            <a:ext cx="1983100" cy="6229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0412" y="1325486"/>
            <a:ext cx="6070956" cy="84638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مراقبت ادغام یافته به چه معناست؟</a:t>
            </a: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r>
              <a:rPr lang="fa-IR" sz="1600" b="1" dirty="0" smtClean="0">
                <a:cs typeface="B Nazanin" panose="00000400000000000000" pitchFamily="2" charset="-78"/>
              </a:rPr>
              <a:t>مراقبت ادغام یافته سلامت کودکان در مرکز شما شامل چه </a:t>
            </a:r>
            <a:r>
              <a:rPr lang="fa-IR" sz="1600" b="1" dirty="0" err="1" smtClean="0">
                <a:cs typeface="B Nazanin" panose="00000400000000000000" pitchFamily="2" charset="-78"/>
              </a:rPr>
              <a:t>مواردی</a:t>
            </a:r>
            <a:r>
              <a:rPr lang="fa-IR" sz="1600" b="1" dirty="0" smtClean="0">
                <a:cs typeface="B Nazanin" panose="00000400000000000000" pitchFamily="2" charset="-78"/>
              </a:rPr>
              <a:t> است؟</a:t>
            </a: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r>
              <a:rPr lang="fa-IR" sz="1600" b="1" dirty="0">
                <a:cs typeface="B Nazanin" panose="00000400000000000000" pitchFamily="2" charset="-78"/>
              </a:rPr>
              <a:t>مراقبت ادغام یافته سلامت کودکان در مرکز شما شامل چه </a:t>
            </a:r>
            <a:r>
              <a:rPr lang="fa-IR" sz="1600" b="1" dirty="0" err="1">
                <a:cs typeface="B Nazanin" panose="00000400000000000000" pitchFamily="2" charset="-78"/>
              </a:rPr>
              <a:t>مواردی</a:t>
            </a:r>
            <a:r>
              <a:rPr lang="fa-IR" sz="1600" b="1" dirty="0">
                <a:cs typeface="B Nazanin" panose="00000400000000000000" pitchFamily="2" charset="-78"/>
              </a:rPr>
              <a:t> است؟</a:t>
            </a: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r>
              <a:rPr lang="fa-IR" sz="1600" b="1" dirty="0">
                <a:cs typeface="B Nazanin" panose="00000400000000000000" pitchFamily="2" charset="-78"/>
              </a:rPr>
              <a:t>مراقبت ادغام یافته سلامت </a:t>
            </a:r>
            <a:r>
              <a:rPr lang="fa-IR" sz="1600" b="1" dirty="0" smtClean="0">
                <a:cs typeface="B Nazanin" panose="00000400000000000000" pitchFamily="2" charset="-78"/>
              </a:rPr>
              <a:t>نوجوانان </a:t>
            </a:r>
            <a:r>
              <a:rPr lang="fa-IR" sz="1600" b="1" dirty="0">
                <a:cs typeface="B Nazanin" panose="00000400000000000000" pitchFamily="2" charset="-78"/>
              </a:rPr>
              <a:t>در مرکز شما شامل چه </a:t>
            </a:r>
            <a:r>
              <a:rPr lang="fa-IR" sz="1600" b="1" dirty="0" err="1">
                <a:cs typeface="B Nazanin" panose="00000400000000000000" pitchFamily="2" charset="-78"/>
              </a:rPr>
              <a:t>مواردی</a:t>
            </a:r>
            <a:r>
              <a:rPr lang="fa-IR" sz="1600" b="1" dirty="0">
                <a:cs typeface="B Nazanin" panose="00000400000000000000" pitchFamily="2" charset="-78"/>
              </a:rPr>
              <a:t> است؟</a:t>
            </a: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r>
              <a:rPr lang="fa-IR" sz="1600" b="1" dirty="0">
                <a:cs typeface="B Nazanin" panose="00000400000000000000" pitchFamily="2" charset="-78"/>
              </a:rPr>
              <a:t>مراقبت ادغام یافته سلامت </a:t>
            </a:r>
            <a:r>
              <a:rPr lang="fa-IR" sz="1600" b="1" dirty="0" smtClean="0">
                <a:cs typeface="B Nazanin" panose="00000400000000000000" pitchFamily="2" charset="-78"/>
              </a:rPr>
              <a:t>جوانان </a:t>
            </a:r>
            <a:r>
              <a:rPr lang="fa-IR" sz="1600" b="1" dirty="0">
                <a:cs typeface="B Nazanin" panose="00000400000000000000" pitchFamily="2" charset="-78"/>
              </a:rPr>
              <a:t>در مرکز شما شامل چه </a:t>
            </a:r>
            <a:r>
              <a:rPr lang="fa-IR" sz="1600" b="1" dirty="0" err="1">
                <a:cs typeface="B Nazanin" panose="00000400000000000000" pitchFamily="2" charset="-78"/>
              </a:rPr>
              <a:t>مواردی</a:t>
            </a:r>
            <a:r>
              <a:rPr lang="fa-IR" sz="1600" b="1" dirty="0">
                <a:cs typeface="B Nazanin" panose="00000400000000000000" pitchFamily="2" charset="-78"/>
              </a:rPr>
              <a:t> است؟</a:t>
            </a: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r>
              <a:rPr lang="fa-IR" sz="1600" b="1" dirty="0">
                <a:cs typeface="B Nazanin" panose="00000400000000000000" pitchFamily="2" charset="-78"/>
              </a:rPr>
              <a:t>مراقبت ادغام یافته سلامت </a:t>
            </a:r>
            <a:r>
              <a:rPr lang="fa-IR" sz="1600" b="1" dirty="0" smtClean="0">
                <a:cs typeface="B Nazanin" panose="00000400000000000000" pitchFamily="2" charset="-78"/>
              </a:rPr>
              <a:t>میانسالان </a:t>
            </a:r>
            <a:r>
              <a:rPr lang="fa-IR" sz="1600" b="1" dirty="0">
                <a:cs typeface="B Nazanin" panose="00000400000000000000" pitchFamily="2" charset="-78"/>
              </a:rPr>
              <a:t>در مرکز شما شامل چه </a:t>
            </a:r>
            <a:r>
              <a:rPr lang="fa-IR" sz="1600" b="1" dirty="0" err="1">
                <a:cs typeface="B Nazanin" panose="00000400000000000000" pitchFamily="2" charset="-78"/>
              </a:rPr>
              <a:t>مواردی</a:t>
            </a:r>
            <a:r>
              <a:rPr lang="fa-IR" sz="1600" b="1" dirty="0">
                <a:cs typeface="B Nazanin" panose="00000400000000000000" pitchFamily="2" charset="-78"/>
              </a:rPr>
              <a:t> است؟</a:t>
            </a: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r>
              <a:rPr lang="fa-IR" sz="1600" b="1" dirty="0">
                <a:cs typeface="B Nazanin" panose="00000400000000000000" pitchFamily="2" charset="-78"/>
              </a:rPr>
              <a:t>مراقبت ادغام یافته سلامت </a:t>
            </a:r>
            <a:r>
              <a:rPr lang="fa-IR" sz="1600" b="1" dirty="0" smtClean="0">
                <a:cs typeface="B Nazanin" panose="00000400000000000000" pitchFamily="2" charset="-78"/>
              </a:rPr>
              <a:t>سالمندان </a:t>
            </a:r>
            <a:r>
              <a:rPr lang="fa-IR" sz="1600" b="1" dirty="0">
                <a:cs typeface="B Nazanin" panose="00000400000000000000" pitchFamily="2" charset="-78"/>
              </a:rPr>
              <a:t>در مرکز شما شامل چه </a:t>
            </a:r>
            <a:r>
              <a:rPr lang="fa-IR" sz="1600" b="1" dirty="0" err="1">
                <a:cs typeface="B Nazanin" panose="00000400000000000000" pitchFamily="2" charset="-78"/>
              </a:rPr>
              <a:t>مواردی</a:t>
            </a:r>
            <a:r>
              <a:rPr lang="fa-IR" sz="1600" b="1" dirty="0">
                <a:cs typeface="B Nazanin" panose="00000400000000000000" pitchFamily="2" charset="-78"/>
              </a:rPr>
              <a:t> است</a:t>
            </a:r>
            <a:r>
              <a:rPr lang="fa-IR" sz="1600" b="1" dirty="0" smtClean="0">
                <a:cs typeface="B Nazanin" panose="00000400000000000000" pitchFamily="2" charset="-78"/>
              </a:rPr>
              <a:t>؟</a:t>
            </a: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r>
              <a:rPr lang="fa-IR" sz="1600" b="1" dirty="0">
                <a:cs typeface="B Nazanin" panose="00000400000000000000" pitchFamily="2" charset="-78"/>
              </a:rPr>
              <a:t>مراقبت ادغام یافته </a:t>
            </a:r>
            <a:r>
              <a:rPr lang="fa-IR" sz="1600" b="1" dirty="0" smtClean="0">
                <a:cs typeface="B Nazanin" panose="00000400000000000000" pitchFamily="2" charset="-78"/>
              </a:rPr>
              <a:t>سلامت باروری و </a:t>
            </a:r>
            <a:r>
              <a:rPr lang="fa-IR" sz="1600" b="1" dirty="0" err="1" smtClean="0">
                <a:cs typeface="B Nazanin" panose="00000400000000000000" pitchFamily="2" charset="-78"/>
              </a:rPr>
              <a:t>فرزندآوری</a:t>
            </a:r>
            <a:r>
              <a:rPr lang="fa-IR" sz="1600" b="1" dirty="0" smtClean="0">
                <a:cs typeface="B Nazanin" panose="00000400000000000000" pitchFamily="2" charset="-78"/>
              </a:rPr>
              <a:t> در </a:t>
            </a:r>
            <a:r>
              <a:rPr lang="fa-IR" sz="1600" b="1" dirty="0">
                <a:cs typeface="B Nazanin" panose="00000400000000000000" pitchFamily="2" charset="-78"/>
              </a:rPr>
              <a:t>مرکز شما شامل چه </a:t>
            </a:r>
            <a:r>
              <a:rPr lang="fa-IR" sz="1600" b="1" dirty="0" err="1">
                <a:cs typeface="B Nazanin" panose="00000400000000000000" pitchFamily="2" charset="-78"/>
              </a:rPr>
              <a:t>مواردی</a:t>
            </a:r>
            <a:r>
              <a:rPr lang="fa-IR" sz="1600" b="1" dirty="0">
                <a:cs typeface="B Nazanin" panose="00000400000000000000" pitchFamily="2" charset="-78"/>
              </a:rPr>
              <a:t> است؟</a:t>
            </a: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endParaRPr lang="fa-IR" sz="1600" b="1" dirty="0" smtClean="0">
              <a:cs typeface="B Nazanin" panose="00000400000000000000" pitchFamily="2" charset="-78"/>
            </a:endParaRP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r>
              <a:rPr lang="fa-IR" sz="1600" b="1" dirty="0">
                <a:cs typeface="B Nazanin" panose="00000400000000000000" pitchFamily="2" charset="-78"/>
              </a:rPr>
              <a:t>مراقبت ادغام یافته سلامت </a:t>
            </a:r>
            <a:r>
              <a:rPr lang="fa-IR" sz="1600" b="1" dirty="0" smtClean="0">
                <a:cs typeface="B Nazanin" panose="00000400000000000000" pitchFamily="2" charset="-78"/>
              </a:rPr>
              <a:t>مادران باردار </a:t>
            </a:r>
            <a:r>
              <a:rPr lang="fa-IR" sz="1600" b="1" dirty="0">
                <a:cs typeface="B Nazanin" panose="00000400000000000000" pitchFamily="2" charset="-78"/>
              </a:rPr>
              <a:t>در مرکز شما شامل چه </a:t>
            </a:r>
            <a:r>
              <a:rPr lang="fa-IR" sz="1600" b="1" dirty="0" err="1">
                <a:cs typeface="B Nazanin" panose="00000400000000000000" pitchFamily="2" charset="-78"/>
              </a:rPr>
              <a:t>مواردی</a:t>
            </a:r>
            <a:r>
              <a:rPr lang="fa-IR" sz="1600" b="1" dirty="0">
                <a:cs typeface="B Nazanin" panose="00000400000000000000" pitchFamily="2" charset="-78"/>
              </a:rPr>
              <a:t> است؟</a:t>
            </a: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  <a:p>
            <a:pPr algn="r" rtl="1"/>
            <a:endParaRPr lang="fa-IR" sz="16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66962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پرونده" ma:contentTypeID="0x0101003A9E7E0EF330E649B0CF1BD79780F5F4" ma:contentTypeVersion="" ma:contentTypeDescription="یک سند جدید ایجاد کنید." ma:contentTypeScope="" ma:versionID="9c49cacde68bba54a607578e3ce7039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554cae1b07bf1b86e5de3962bd1fdb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محتویات"/>
        <xsd:element ref="dc:title" minOccurs="0" maxOccurs="1" ma:index="4" ma:displayName="عنوان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802CB6E-13BF-41B8-BCC8-33D9623ED0FE}"/>
</file>

<file path=customXml/itemProps2.xml><?xml version="1.0" encoding="utf-8"?>
<ds:datastoreItem xmlns:ds="http://schemas.openxmlformats.org/officeDocument/2006/customXml" ds:itemID="{84DD34CA-6058-4C39-A358-635A043080CE}"/>
</file>

<file path=customXml/itemProps3.xml><?xml version="1.0" encoding="utf-8"?>
<ds:datastoreItem xmlns:ds="http://schemas.openxmlformats.org/officeDocument/2006/customXml" ds:itemID="{63D5F3F3-4895-4768-B201-E9B7A7F8D09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1005</TotalTime>
  <Words>2391</Words>
  <Application>Microsoft Office PowerPoint</Application>
  <PresentationFormat>A4 Paper (210x297 mm)</PresentationFormat>
  <Paragraphs>474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3" baseType="lpstr">
      <vt:lpstr>Calibri Light</vt:lpstr>
      <vt:lpstr>Times New Roman</vt:lpstr>
      <vt:lpstr>Wingdings</vt:lpstr>
      <vt:lpstr>B Zar</vt:lpstr>
      <vt:lpstr>Calibri</vt:lpstr>
      <vt:lpstr>Arial</vt:lpstr>
      <vt:lpstr>Droid</vt:lpstr>
      <vt:lpstr>B Mitra</vt:lpstr>
      <vt:lpstr>IranNastaliq</vt:lpstr>
      <vt:lpstr>IRANSans</vt:lpstr>
      <vt:lpstr>B Titr</vt:lpstr>
      <vt:lpstr>B Nazanin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Nicookar</dc:creator>
  <cp:lastModifiedBy>Narimani</cp:lastModifiedBy>
  <cp:revision>22</cp:revision>
  <dcterms:created xsi:type="dcterms:W3CDTF">2019-12-01T07:09:21Z</dcterms:created>
  <dcterms:modified xsi:type="dcterms:W3CDTF">2020-07-28T17:10:04Z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0x0101003A9E7E0EF330E649B0CF1BD79780F5F4</vt:lpwstr>
  </property>
</Properties>
</file>